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4"/>
  </p:notesMasterIdLst>
  <p:handoutMasterIdLst>
    <p:handoutMasterId r:id="rId15"/>
  </p:handoutMasterIdLst>
  <p:sldIdLst>
    <p:sldId id="314" r:id="rId5"/>
    <p:sldId id="329" r:id="rId6"/>
    <p:sldId id="334" r:id="rId7"/>
    <p:sldId id="327" r:id="rId8"/>
    <p:sldId id="339" r:id="rId9"/>
    <p:sldId id="338" r:id="rId10"/>
    <p:sldId id="328" r:id="rId11"/>
    <p:sldId id="342" r:id="rId12"/>
    <p:sldId id="335" r:id="rId13"/>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D38B86-23C5-4F64-8D94-97BFA69C3BA0}" v="29" dt="2025-11-06T17:49:23.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2" autoAdjust="0"/>
    <p:restoredTop sz="62060" autoAdjust="0"/>
  </p:normalViewPr>
  <p:slideViewPr>
    <p:cSldViewPr snapToGrid="0">
      <p:cViewPr varScale="1">
        <p:scale>
          <a:sx n="52" d="100"/>
          <a:sy n="52" d="100"/>
        </p:scale>
        <p:origin x="1865" y="26"/>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nder Lohaus" userId="096699b45d51ae8e" providerId="LiveId" clId="{0EFDF12D-2477-453A-8423-4CC274631734}"/>
    <pc:docChg chg="undo custSel addSld delSld modSld sldOrd modMainMaster">
      <pc:chgData name="Leander Lohaus" userId="096699b45d51ae8e" providerId="LiveId" clId="{0EFDF12D-2477-453A-8423-4CC274631734}" dt="2025-11-06T17:50:42.531" v="1983" actId="20577"/>
      <pc:docMkLst>
        <pc:docMk/>
      </pc:docMkLst>
      <pc:sldChg chg="modSp mod">
        <pc:chgData name="Leander Lohaus" userId="096699b45d51ae8e" providerId="LiveId" clId="{0EFDF12D-2477-453A-8423-4CC274631734}" dt="2025-11-06T16:55:30.587" v="699" actId="20577"/>
        <pc:sldMkLst>
          <pc:docMk/>
          <pc:sldMk cId="2945390068" sldId="314"/>
        </pc:sldMkLst>
        <pc:spChg chg="mod">
          <ac:chgData name="Leander Lohaus" userId="096699b45d51ae8e" providerId="LiveId" clId="{0EFDF12D-2477-453A-8423-4CC274631734}" dt="2025-11-06T16:55:30.587" v="699" actId="20577"/>
          <ac:spMkLst>
            <pc:docMk/>
            <pc:sldMk cId="2945390068" sldId="314"/>
            <ac:spMk id="9" creationId="{3F66033B-CAD0-2858-4C62-6DDFEE49E74F}"/>
          </ac:spMkLst>
        </pc:spChg>
      </pc:sldChg>
      <pc:sldChg chg="modSp mod modNotesTx">
        <pc:chgData name="Leander Lohaus" userId="096699b45d51ae8e" providerId="LiveId" clId="{0EFDF12D-2477-453A-8423-4CC274631734}" dt="2025-11-06T11:38:12.558" v="685" actId="403"/>
        <pc:sldMkLst>
          <pc:docMk/>
          <pc:sldMk cId="454594537" sldId="327"/>
        </pc:sldMkLst>
        <pc:spChg chg="mod">
          <ac:chgData name="Leander Lohaus" userId="096699b45d51ae8e" providerId="LiveId" clId="{0EFDF12D-2477-453A-8423-4CC274631734}" dt="2025-11-05T16:23:11.503" v="0" actId="33524"/>
          <ac:spMkLst>
            <pc:docMk/>
            <pc:sldMk cId="454594537" sldId="327"/>
            <ac:spMk id="3" creationId="{794A42DC-CD07-2993-C377-A636901E4196}"/>
          </ac:spMkLst>
        </pc:spChg>
      </pc:sldChg>
      <pc:sldChg chg="modNotesTx">
        <pc:chgData name="Leander Lohaus" userId="096699b45d51ae8e" providerId="LiveId" clId="{0EFDF12D-2477-453A-8423-4CC274631734}" dt="2025-11-06T17:50:42.531" v="1983" actId="20577"/>
        <pc:sldMkLst>
          <pc:docMk/>
          <pc:sldMk cId="1508499969" sldId="328"/>
        </pc:sldMkLst>
      </pc:sldChg>
      <pc:sldChg chg="del mod ord modShow">
        <pc:chgData name="Leander Lohaus" userId="096699b45d51ae8e" providerId="LiveId" clId="{0EFDF12D-2477-453A-8423-4CC274631734}" dt="2025-11-06T17:02:44.955" v="719" actId="2696"/>
        <pc:sldMkLst>
          <pc:docMk/>
          <pc:sldMk cId="2220149399" sldId="332"/>
        </pc:sldMkLst>
      </pc:sldChg>
      <pc:sldChg chg="addSp delSp modSp mod modNotesTx">
        <pc:chgData name="Leander Lohaus" userId="096699b45d51ae8e" providerId="LiveId" clId="{0EFDF12D-2477-453A-8423-4CC274631734}" dt="2025-11-06T16:56:41.954" v="718" actId="20577"/>
        <pc:sldMkLst>
          <pc:docMk/>
          <pc:sldMk cId="3692857584" sldId="334"/>
        </pc:sldMkLst>
        <pc:picChg chg="add mod">
          <ac:chgData name="Leander Lohaus" userId="096699b45d51ae8e" providerId="LiveId" clId="{0EFDF12D-2477-453A-8423-4CC274631734}" dt="2025-11-05T16:44:57.012" v="127" actId="1076"/>
          <ac:picMkLst>
            <pc:docMk/>
            <pc:sldMk cId="3692857584" sldId="334"/>
            <ac:picMk id="5" creationId="{821F27CD-A4FC-5799-53CE-A2F77A935DF5}"/>
          </ac:picMkLst>
        </pc:picChg>
        <pc:picChg chg="del">
          <ac:chgData name="Leander Lohaus" userId="096699b45d51ae8e" providerId="LiveId" clId="{0EFDF12D-2477-453A-8423-4CC274631734}" dt="2025-11-05T16:44:20.595" v="120" actId="478"/>
          <ac:picMkLst>
            <pc:docMk/>
            <pc:sldMk cId="3692857584" sldId="334"/>
            <ac:picMk id="8" creationId="{50876CE3-D81F-1511-F8E9-F13D7F84BC17}"/>
          </ac:picMkLst>
        </pc:picChg>
      </pc:sldChg>
      <pc:sldChg chg="modSp mod modNotesTx">
        <pc:chgData name="Leander Lohaus" userId="096699b45d51ae8e" providerId="LiveId" clId="{0EFDF12D-2477-453A-8423-4CC274631734}" dt="2025-11-06T17:47:53.351" v="1966" actId="20577"/>
        <pc:sldMkLst>
          <pc:docMk/>
          <pc:sldMk cId="827978562" sldId="335"/>
        </pc:sldMkLst>
        <pc:spChg chg="mod">
          <ac:chgData name="Leander Lohaus" userId="096699b45d51ae8e" providerId="LiveId" clId="{0EFDF12D-2477-453A-8423-4CC274631734}" dt="2025-11-05T16:31:54.752" v="90" actId="1076"/>
          <ac:spMkLst>
            <pc:docMk/>
            <pc:sldMk cId="827978562" sldId="335"/>
            <ac:spMk id="6" creationId="{A0EAB88A-5571-8ECE-8A0A-2BD2EEF4ADCF}"/>
          </ac:spMkLst>
        </pc:spChg>
        <pc:graphicFrameChg chg="mod modGraphic">
          <ac:chgData name="Leander Lohaus" userId="096699b45d51ae8e" providerId="LiveId" clId="{0EFDF12D-2477-453A-8423-4CC274631734}" dt="2025-11-05T16:33:45.631" v="116" actId="20577"/>
          <ac:graphicFrameMkLst>
            <pc:docMk/>
            <pc:sldMk cId="827978562" sldId="335"/>
            <ac:graphicFrameMk id="8" creationId="{17D2580B-A0D5-F55D-071D-93B614D98BB1}"/>
          </ac:graphicFrameMkLst>
        </pc:graphicFrameChg>
      </pc:sldChg>
      <pc:sldChg chg="addSp delSp modSp mod ord modNotesTx">
        <pc:chgData name="Leander Lohaus" userId="096699b45d51ae8e" providerId="LiveId" clId="{0EFDF12D-2477-453A-8423-4CC274631734}" dt="2025-11-06T17:49:50.329" v="1971" actId="20577"/>
        <pc:sldMkLst>
          <pc:docMk/>
          <pc:sldMk cId="3624593447" sldId="338"/>
        </pc:sldMkLst>
        <pc:spChg chg="add del mod">
          <ac:chgData name="Leander Lohaus" userId="096699b45d51ae8e" providerId="LiveId" clId="{0EFDF12D-2477-453A-8423-4CC274631734}" dt="2025-11-06T10:57:27.810" v="603" actId="255"/>
          <ac:spMkLst>
            <pc:docMk/>
            <pc:sldMk cId="3624593447" sldId="338"/>
            <ac:spMk id="3" creationId="{B9A74AD9-A176-98DB-6540-CDB531FDF1BA}"/>
          </ac:spMkLst>
        </pc:spChg>
        <pc:spChg chg="add">
          <ac:chgData name="Leander Lohaus" userId="096699b45d51ae8e" providerId="LiveId" clId="{0EFDF12D-2477-453A-8423-4CC274631734}" dt="2025-11-06T10:54:54.361" v="394"/>
          <ac:spMkLst>
            <pc:docMk/>
            <pc:sldMk cId="3624593447" sldId="338"/>
            <ac:spMk id="6" creationId="{F87F1E51-0A39-4F07-E0AD-03C80703670A}"/>
          </ac:spMkLst>
        </pc:spChg>
        <pc:spChg chg="add mod">
          <ac:chgData name="Leander Lohaus" userId="096699b45d51ae8e" providerId="LiveId" clId="{0EFDF12D-2477-453A-8423-4CC274631734}" dt="2025-11-06T10:55:04.116" v="398"/>
          <ac:spMkLst>
            <pc:docMk/>
            <pc:sldMk cId="3624593447" sldId="338"/>
            <ac:spMk id="7" creationId="{ECBD3AA1-74E6-A5C3-C45D-952E28266279}"/>
          </ac:spMkLst>
        </pc:spChg>
        <pc:spChg chg="add mod">
          <ac:chgData name="Leander Lohaus" userId="096699b45d51ae8e" providerId="LiveId" clId="{0EFDF12D-2477-453A-8423-4CC274631734}" dt="2025-11-06T10:55:03.717" v="397"/>
          <ac:spMkLst>
            <pc:docMk/>
            <pc:sldMk cId="3624593447" sldId="338"/>
            <ac:spMk id="8" creationId="{74D9F19A-EE54-7AD9-4929-B5AE5DF133F1}"/>
          </ac:spMkLst>
        </pc:spChg>
        <pc:spChg chg="add del">
          <ac:chgData name="Leander Lohaus" userId="096699b45d51ae8e" providerId="LiveId" clId="{0EFDF12D-2477-453A-8423-4CC274631734}" dt="2025-11-06T10:55:10.053" v="404" actId="478"/>
          <ac:spMkLst>
            <pc:docMk/>
            <pc:sldMk cId="3624593447" sldId="338"/>
            <ac:spMk id="9" creationId="{684934EB-8C23-96BB-DB83-A6FEF5CBB179}"/>
          </ac:spMkLst>
        </pc:spChg>
        <pc:spChg chg="add mod">
          <ac:chgData name="Leander Lohaus" userId="096699b45d51ae8e" providerId="LiveId" clId="{0EFDF12D-2477-453A-8423-4CC274631734}" dt="2025-11-06T10:55:08.790" v="403" actId="478"/>
          <ac:spMkLst>
            <pc:docMk/>
            <pc:sldMk cId="3624593447" sldId="338"/>
            <ac:spMk id="10" creationId="{EA378328-76BC-7A98-FD16-9368A132534D}"/>
          </ac:spMkLst>
        </pc:spChg>
        <pc:spChg chg="add">
          <ac:chgData name="Leander Lohaus" userId="096699b45d51ae8e" providerId="LiveId" clId="{0EFDF12D-2477-453A-8423-4CC274631734}" dt="2025-11-06T10:55:21.687" v="406"/>
          <ac:spMkLst>
            <pc:docMk/>
            <pc:sldMk cId="3624593447" sldId="338"/>
            <ac:spMk id="11" creationId="{BD56C112-A7C5-6ABC-5702-20AB3673A37A}"/>
          </ac:spMkLst>
        </pc:spChg>
      </pc:sldChg>
      <pc:sldChg chg="modSp mod ord modNotesTx">
        <pc:chgData name="Leander Lohaus" userId="096699b45d51ae8e" providerId="LiveId" clId="{0EFDF12D-2477-453A-8423-4CC274631734}" dt="2025-11-06T11:38:19.004" v="687" actId="403"/>
        <pc:sldMkLst>
          <pc:docMk/>
          <pc:sldMk cId="121664130" sldId="339"/>
        </pc:sldMkLst>
        <pc:spChg chg="mod">
          <ac:chgData name="Leander Lohaus" userId="096699b45d51ae8e" providerId="LiveId" clId="{0EFDF12D-2477-453A-8423-4CC274631734}" dt="2025-11-05T20:26:16.153" v="198" actId="1036"/>
          <ac:spMkLst>
            <pc:docMk/>
            <pc:sldMk cId="121664130" sldId="339"/>
            <ac:spMk id="2" creationId="{19DBFC8C-5F26-7803-8DDA-7C355D21B248}"/>
          </ac:spMkLst>
        </pc:spChg>
        <pc:spChg chg="mod">
          <ac:chgData name="Leander Lohaus" userId="096699b45d51ae8e" providerId="LiveId" clId="{0EFDF12D-2477-453A-8423-4CC274631734}" dt="2025-11-06T10:48:25.742" v="391" actId="20577"/>
          <ac:spMkLst>
            <pc:docMk/>
            <pc:sldMk cId="121664130" sldId="339"/>
            <ac:spMk id="3" creationId="{2E9D7D95-DD9A-4C6F-C2F6-7DD8217FB15C}"/>
          </ac:spMkLst>
        </pc:spChg>
      </pc:sldChg>
      <pc:sldChg chg="modSp new del">
        <pc:chgData name="Leander Lohaus" userId="096699b45d51ae8e" providerId="LiveId" clId="{0EFDF12D-2477-453A-8423-4CC274631734}" dt="2025-11-05T20:25:30.073" v="159" actId="47"/>
        <pc:sldMkLst>
          <pc:docMk/>
          <pc:sldMk cId="3114533393" sldId="340"/>
        </pc:sldMkLst>
        <pc:spChg chg="mod">
          <ac:chgData name="Leander Lohaus" userId="096699b45d51ae8e" providerId="LiveId" clId="{0EFDF12D-2477-453A-8423-4CC274631734}" dt="2025-11-05T20:25:02.206" v="155"/>
          <ac:spMkLst>
            <pc:docMk/>
            <pc:sldMk cId="3114533393" sldId="340"/>
            <ac:spMk id="2" creationId="{5AE363D0-101E-BCE1-0F05-6BE706E77178}"/>
          </ac:spMkLst>
        </pc:spChg>
      </pc:sldChg>
      <pc:sldChg chg="new del">
        <pc:chgData name="Leander Lohaus" userId="096699b45d51ae8e" providerId="LiveId" clId="{0EFDF12D-2477-453A-8423-4CC274631734}" dt="2025-11-05T20:25:31.634" v="160" actId="47"/>
        <pc:sldMkLst>
          <pc:docMk/>
          <pc:sldMk cId="726763094" sldId="341"/>
        </pc:sldMkLst>
      </pc:sldChg>
      <pc:sldChg chg="addSp delSp modSp new mod setBg modClrScheme chgLayout modNotesTx">
        <pc:chgData name="Leander Lohaus" userId="096699b45d51ae8e" providerId="LiveId" clId="{0EFDF12D-2477-453A-8423-4CC274631734}" dt="2025-11-06T17:38:14.491" v="1204" actId="20577"/>
        <pc:sldMkLst>
          <pc:docMk/>
          <pc:sldMk cId="2488702945" sldId="342"/>
        </pc:sldMkLst>
        <pc:spChg chg="mod ord">
          <ac:chgData name="Leander Lohaus" userId="096699b45d51ae8e" providerId="LiveId" clId="{0EFDF12D-2477-453A-8423-4CC274631734}" dt="2025-11-06T11:39:48.375" v="688" actId="700"/>
          <ac:spMkLst>
            <pc:docMk/>
            <pc:sldMk cId="2488702945" sldId="342"/>
            <ac:spMk id="2" creationId="{CA16C567-32A3-7F7F-33F5-280BE8AABF7F}"/>
          </ac:spMkLst>
        </pc:spChg>
        <pc:spChg chg="add del mod ord">
          <ac:chgData name="Leander Lohaus" userId="096699b45d51ae8e" providerId="LiveId" clId="{0EFDF12D-2477-453A-8423-4CC274631734}" dt="2025-11-06T11:54:51.257" v="689" actId="20577"/>
          <ac:spMkLst>
            <pc:docMk/>
            <pc:sldMk cId="2488702945" sldId="342"/>
            <ac:spMk id="3" creationId="{4A9FCE64-6A0A-8609-93DA-EDAEC1D4BD69}"/>
          </ac:spMkLst>
        </pc:spChg>
        <pc:spChg chg="mod ord">
          <ac:chgData name="Leander Lohaus" userId="096699b45d51ae8e" providerId="LiveId" clId="{0EFDF12D-2477-453A-8423-4CC274631734}" dt="2025-11-06T11:39:48.375" v="688" actId="700"/>
          <ac:spMkLst>
            <pc:docMk/>
            <pc:sldMk cId="2488702945" sldId="342"/>
            <ac:spMk id="4" creationId="{7E38D330-E33A-B365-75D8-65FB40796021}"/>
          </ac:spMkLst>
        </pc:spChg>
        <pc:spChg chg="add mod">
          <ac:chgData name="Leander Lohaus" userId="096699b45d51ae8e" providerId="LiveId" clId="{0EFDF12D-2477-453A-8423-4CC274631734}" dt="2025-11-06T11:19:47.344" v="625"/>
          <ac:spMkLst>
            <pc:docMk/>
            <pc:sldMk cId="2488702945" sldId="342"/>
            <ac:spMk id="5" creationId="{D8347EA2-BDC3-8A96-E793-E47C10B7BABB}"/>
          </ac:spMkLst>
        </pc:spChg>
        <pc:spChg chg="add del mod ord">
          <ac:chgData name="Leander Lohaus" userId="096699b45d51ae8e" providerId="LiveId" clId="{0EFDF12D-2477-453A-8423-4CC274631734}" dt="2025-11-06T11:39:48.375" v="688" actId="700"/>
          <ac:spMkLst>
            <pc:docMk/>
            <pc:sldMk cId="2488702945" sldId="342"/>
            <ac:spMk id="6" creationId="{62D214AA-F95A-3F81-7DC4-379266F07146}"/>
          </ac:spMkLst>
        </pc:spChg>
      </pc:sldChg>
      <pc:sldMasterChg chg="modSldLayout">
        <pc:chgData name="Leander Lohaus" userId="096699b45d51ae8e" providerId="LiveId" clId="{0EFDF12D-2477-453A-8423-4CC274631734}" dt="2025-11-05T16:30:34.406" v="57" actId="1076"/>
        <pc:sldMasterMkLst>
          <pc:docMk/>
          <pc:sldMasterMk cId="1928452137" sldId="2147483666"/>
        </pc:sldMasterMkLst>
        <pc:sldLayoutChg chg="modSp mod">
          <pc:chgData name="Leander Lohaus" userId="096699b45d51ae8e" providerId="LiveId" clId="{0EFDF12D-2477-453A-8423-4CC274631734}" dt="2025-11-05T16:30:34.406" v="57" actId="1076"/>
          <pc:sldLayoutMkLst>
            <pc:docMk/>
            <pc:sldMasterMk cId="1928452137" sldId="2147483666"/>
            <pc:sldLayoutMk cId="216384268" sldId="2147483718"/>
          </pc:sldLayoutMkLst>
          <pc:spChg chg="mod">
            <ac:chgData name="Leander Lohaus" userId="096699b45d51ae8e" providerId="LiveId" clId="{0EFDF12D-2477-453A-8423-4CC274631734}" dt="2025-11-05T16:30:34.406" v="57" actId="1076"/>
            <ac:spMkLst>
              <pc:docMk/>
              <pc:sldMasterMk cId="1928452137" sldId="2147483666"/>
              <pc:sldLayoutMk cId="216384268" sldId="2147483718"/>
              <ac:spMk id="5" creationId="{B9B66675-D8A5-0062-EB51-C8069A2C3C2E}"/>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706DC2AA-3EE1-4710-B576-59ED6D0DAAB7}" type="datetime1">
              <a:rPr lang="de-DE" smtClean="0"/>
              <a:t>07.11.2025</a:t>
            </a:fld>
            <a:endParaRPr lang="de-DE" dirty="0"/>
          </a:p>
        </p:txBody>
      </p:sp>
      <p:sp>
        <p:nvSpPr>
          <p:cNvPr id="4" name="Fußzeilenplatzhalt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5" name="Foliennummernplatzhalt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4BF9A36D-7FAC-478F-9944-F324014F6FD1}" type="slidenum">
              <a:rPr lang="de-DE" smtClean="0"/>
              <a:t>‹Nr.›</a:t>
            </a:fld>
            <a:endParaRPr lang="de-DE"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12A654F7-23CE-450C-96B0-AC7F00250D49}" type="datetime1">
              <a:rPr lang="de-DE" smtClean="0"/>
              <a:t>07.11.2025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D4B9A9E5-4F7F-4A7D-9DE1-899232329269}" type="slidenum">
              <a:rPr lang="de-DE" smtClean="0"/>
              <a:t>‹Nr.›</a:t>
            </a:fld>
            <a:endParaRPr lang="de-DE"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r>
              <a:rPr lang="en-US" dirty="0"/>
              <a:t>As cities grow denser, traffic efficiency and parking availability are becoming critical challenges. Our goal is to find smarter ways to predict, monitor, and manage mobility patterns, using real-time information and intelligent systems to make city transport smoother and more efficient. And we have to admit, the inspiration partly came from experiencing Greek traffic firsthand. It’s so chaotic.</a:t>
            </a:r>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D4B9A9E5-4F7F-4A7D-9DE1-899232329269}" type="slidenum">
              <a:rPr lang="de-DE" smtClean="0"/>
              <a:t>1</a:t>
            </a:fld>
            <a:endParaRPr lang="de-DE"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4A4B-D3DA-2C62-550A-48A157A9CC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B69256-A7CB-8231-025E-6AD6E0B435F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C4C4C8-9A85-77FA-4914-9DA3EC4261B3}"/>
              </a:ext>
            </a:extLst>
          </p:cNvPr>
          <p:cNvSpPr>
            <a:spLocks noGrp="1"/>
          </p:cNvSpPr>
          <p:nvPr>
            <p:ph type="body" idx="1"/>
          </p:nvPr>
        </p:nvSpPr>
        <p:spPr/>
        <p:txBody>
          <a:bodyPr rtlCol="0"/>
          <a:lstStyle>
            <a:defPPr>
              <a:defRPr lang="de-DE"/>
            </a:defPPr>
          </a:lstStyle>
          <a:p>
            <a:pPr rtl="0"/>
            <a:r>
              <a:rPr lang="en-US" dirty="0"/>
              <a:t>To understand what needs improvement, we first looked at the major issues in current mobility systems. Starting with traffic: a high number of traffic violations and accidents, often linked to poor driver behavior and low awareness. Road safety remains a big concern, especially during peak-hour congestion, when the city’s infrastructure is pushed to its limits. These problems lead to lost time, pollution, and frustration. When it comes to parking, the situation is similar. A lot of time is lost simply by cruising for available spots, which increases overall traffic density. Double parking is another major issue, it blocks lanes, creates safety hazards, and disrupts the flow of vehicles. Together, these challenges show that traffic and parking can’t be treated separately. They are part of the same urban ecosystem.</a:t>
            </a:r>
            <a:endParaRPr lang="de-DE" dirty="0"/>
          </a:p>
        </p:txBody>
      </p:sp>
      <p:sp>
        <p:nvSpPr>
          <p:cNvPr id="4" name="Foliennummernplatzhalter 3">
            <a:extLst>
              <a:ext uri="{FF2B5EF4-FFF2-40B4-BE49-F238E27FC236}">
                <a16:creationId xmlns:a16="http://schemas.microsoft.com/office/drawing/2014/main" id="{BE0AB519-15C6-E25C-BAA4-64A4964263A1}"/>
              </a:ext>
            </a:extLst>
          </p:cNvPr>
          <p:cNvSpPr>
            <a:spLocks noGrp="1"/>
          </p:cNvSpPr>
          <p:nvPr>
            <p:ph type="sldNum" sz="quarter" idx="5"/>
          </p:nvPr>
        </p:nvSpPr>
        <p:spPr/>
        <p:txBody>
          <a:bodyPr rtlCol="0"/>
          <a:lstStyle>
            <a:defPPr>
              <a:defRPr lang="de-DE"/>
            </a:defPPr>
          </a:lstStyle>
          <a:p>
            <a:pPr rtl="0"/>
            <a:fld id="{D4B9A9E5-4F7F-4A7D-9DE1-899232329269}" type="slidenum">
              <a:rPr lang="de-DE" smtClean="0"/>
              <a:t>2</a:t>
            </a:fld>
            <a:endParaRPr lang="de-DE" dirty="0"/>
          </a:p>
        </p:txBody>
      </p:sp>
    </p:spTree>
    <p:extLst>
      <p:ext uri="{BB962C8B-B14F-4D97-AF65-F5344CB8AC3E}">
        <p14:creationId xmlns:p14="http://schemas.microsoft.com/office/powerpoint/2010/main" val="4430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D3773-1829-0E13-651E-20892BA8811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EF13B0D-7346-7A00-0FA4-F9091972CC1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C931B7D-D2EE-0B14-E8A8-1BC2693693CD}"/>
              </a:ext>
            </a:extLst>
          </p:cNvPr>
          <p:cNvSpPr>
            <a:spLocks noGrp="1"/>
          </p:cNvSpPr>
          <p:nvPr>
            <p:ph type="body" idx="1"/>
          </p:nvPr>
        </p:nvSpPr>
        <p:spPr/>
        <p:txBody>
          <a:bodyPr rtlCol="0"/>
          <a:lstStyle>
            <a:defPPr>
              <a:defRPr lang="de-DE"/>
            </a:defPPr>
          </a:lstStyle>
          <a:p>
            <a:pPr rtl="0"/>
            <a:r>
              <a:rPr lang="en-US" dirty="0"/>
              <a:t>Our system involves several key stakeholders. At the top is the City Administration, which funds the system and gains tools to monitor mobility and enforce regulations more efficiently. Next, the City Planning Office uses the collected data to make informed decisions, for example, adjusting signal timings, planning new parking zones, or improving road layouts. Drivers benefit from real-time information, finding parking faster, reducing unnecessary driving, and improving safety. And finally, Citizens experience the broader effects: reduced congestion, cleaner air, and smoother daily movement across the city. By connecting these groups through a single data-driven mobility platform, we can make cities function better, and maybe, just maybe, make Greek traffic a little less chaotic. Transition: Now, let’s take a closer look at what makes our solution unique compared to other options available on the market.</a:t>
            </a:r>
            <a:endParaRPr lang="de-DE" dirty="0"/>
          </a:p>
        </p:txBody>
      </p:sp>
      <p:sp>
        <p:nvSpPr>
          <p:cNvPr id="4" name="Foliennummernplatzhalter 3">
            <a:extLst>
              <a:ext uri="{FF2B5EF4-FFF2-40B4-BE49-F238E27FC236}">
                <a16:creationId xmlns:a16="http://schemas.microsoft.com/office/drawing/2014/main" id="{4E1738CA-BED4-329E-3529-6C0B6B7CCADF}"/>
              </a:ext>
            </a:extLst>
          </p:cNvPr>
          <p:cNvSpPr>
            <a:spLocks noGrp="1"/>
          </p:cNvSpPr>
          <p:nvPr>
            <p:ph type="sldNum" sz="quarter" idx="5"/>
          </p:nvPr>
        </p:nvSpPr>
        <p:spPr/>
        <p:txBody>
          <a:bodyPr rtlCol="0"/>
          <a:lstStyle>
            <a:defPPr>
              <a:defRPr lang="de-DE"/>
            </a:defPPr>
          </a:lstStyle>
          <a:p>
            <a:pPr rtl="0"/>
            <a:fld id="{D4B9A9E5-4F7F-4A7D-9DE1-899232329269}" type="slidenum">
              <a:rPr lang="de-DE" smtClean="0"/>
              <a:t>3</a:t>
            </a:fld>
            <a:endParaRPr lang="de-DE" dirty="0"/>
          </a:p>
        </p:txBody>
      </p:sp>
    </p:spTree>
    <p:extLst>
      <p:ext uri="{BB962C8B-B14F-4D97-AF65-F5344CB8AC3E}">
        <p14:creationId xmlns:p14="http://schemas.microsoft.com/office/powerpoint/2010/main" val="3022502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8ABFC-5D82-B9B3-BD53-EAE61EAC680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8D1849D-2596-6DD7-C241-6BDA1F018BC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EB40AFA-964A-7393-9715-6E84519D7B69}"/>
              </a:ext>
            </a:extLst>
          </p:cNvPr>
          <p:cNvSpPr>
            <a:spLocks noGrp="1"/>
          </p:cNvSpPr>
          <p:nvPr>
            <p:ph type="body" idx="1"/>
          </p:nvPr>
        </p:nvSpPr>
        <p:spPr/>
        <p:txBody>
          <a:bodyPr rtlCol="0"/>
          <a:lstStyle>
            <a:defPPr>
              <a:defRPr lang="de-DE"/>
            </a:defPPr>
          </a:lstStyle>
          <a:p>
            <a:pPr marL="171450" indent="-171450">
              <a:buFont typeface="Arial" panose="020B0604020202020204" pitchFamily="34" charset="0"/>
              <a:buChar char="•"/>
            </a:pPr>
            <a:r>
              <a:rPr lang="en-US" sz="1600" dirty="0"/>
              <a:t>Connects drivers and cities in one scalable platform</a:t>
            </a:r>
          </a:p>
          <a:p>
            <a:pPr marL="171450" indent="-171450">
              <a:buFont typeface="Arial" panose="020B0604020202020204" pitchFamily="34" charset="0"/>
              <a:buChar char="•"/>
            </a:pPr>
            <a:r>
              <a:rPr lang="en-US" sz="1600" dirty="0"/>
              <a:t>Combines parking, traffic, and analytics into a single ecosystem</a:t>
            </a:r>
          </a:p>
          <a:p>
            <a:pPr marL="171450" indent="-171450">
              <a:buFont typeface="Arial" panose="020B0604020202020204" pitchFamily="34" charset="0"/>
              <a:buChar char="•"/>
            </a:pPr>
            <a:r>
              <a:rPr lang="en-US" sz="1600" dirty="0"/>
              <a:t>Delivers real-time insights and rewards to improve mobility and safety</a:t>
            </a:r>
          </a:p>
          <a:p>
            <a:pPr marL="171450" indent="-171450" rtl="0">
              <a:buFont typeface="Arial" panose="020B0604020202020204" pitchFamily="34" charset="0"/>
              <a:buChar char="•"/>
            </a:pPr>
            <a:r>
              <a:rPr lang="en-US" sz="1600" b="1" dirty="0"/>
              <a:t>Transition:</a:t>
            </a:r>
            <a:r>
              <a:rPr lang="en-US" sz="1600" dirty="0"/>
              <a:t> So, how do we actually deliver this value? It starts with what cities can do inside our platform.</a:t>
            </a:r>
            <a:endParaRPr lang="de-DE" sz="1600" dirty="0"/>
          </a:p>
        </p:txBody>
      </p:sp>
      <p:sp>
        <p:nvSpPr>
          <p:cNvPr id="4" name="Foliennummernplatzhalter 3">
            <a:extLst>
              <a:ext uri="{FF2B5EF4-FFF2-40B4-BE49-F238E27FC236}">
                <a16:creationId xmlns:a16="http://schemas.microsoft.com/office/drawing/2014/main" id="{95348269-84A2-1DA6-00DA-A164CF336517}"/>
              </a:ext>
            </a:extLst>
          </p:cNvPr>
          <p:cNvSpPr>
            <a:spLocks noGrp="1"/>
          </p:cNvSpPr>
          <p:nvPr>
            <p:ph type="sldNum" sz="quarter" idx="5"/>
          </p:nvPr>
        </p:nvSpPr>
        <p:spPr/>
        <p:txBody>
          <a:bodyPr rtlCol="0"/>
          <a:lstStyle>
            <a:defPPr>
              <a:defRPr lang="de-DE"/>
            </a:defPPr>
          </a:lstStyle>
          <a:p>
            <a:pPr rtl="0"/>
            <a:fld id="{D4B9A9E5-4F7F-4A7D-9DE1-899232329269}" type="slidenum">
              <a:rPr lang="de-DE" smtClean="0"/>
              <a:t>4</a:t>
            </a:fld>
            <a:endParaRPr lang="de-DE" dirty="0"/>
          </a:p>
        </p:txBody>
      </p:sp>
    </p:spTree>
    <p:extLst>
      <p:ext uri="{BB962C8B-B14F-4D97-AF65-F5344CB8AC3E}">
        <p14:creationId xmlns:p14="http://schemas.microsoft.com/office/powerpoint/2010/main" val="3112122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600" dirty="0"/>
              <a:t>Turns mobility data into real-time insights for planners.</a:t>
            </a:r>
          </a:p>
          <a:p>
            <a:pPr marL="171450" indent="-171450">
              <a:buFont typeface="Arial" panose="020B0604020202020204" pitchFamily="34" charset="0"/>
              <a:buChar char="•"/>
            </a:pPr>
            <a:r>
              <a:rPr lang="en-US" sz="1600" b="1" dirty="0"/>
              <a:t>Dashboard:</a:t>
            </a:r>
            <a:r>
              <a:rPr lang="en-US" sz="1600" dirty="0"/>
              <a:t> Heatmap &amp; graphs for traffic, parking, safety.</a:t>
            </a:r>
          </a:p>
          <a:p>
            <a:pPr marL="171450" indent="-171450">
              <a:buFont typeface="Arial" panose="020B0604020202020204" pitchFamily="34" charset="0"/>
              <a:buChar char="•"/>
            </a:pPr>
            <a:r>
              <a:rPr lang="en-US" sz="1600" b="1" dirty="0"/>
              <a:t>Filtering:</a:t>
            </a:r>
            <a:r>
              <a:rPr lang="en-US" sz="1600" dirty="0"/>
              <a:t> Focus on timeframes or hotspots.</a:t>
            </a:r>
          </a:p>
          <a:p>
            <a:pPr marL="171450" indent="-171450">
              <a:buFont typeface="Arial" panose="020B0604020202020204" pitchFamily="34" charset="0"/>
              <a:buChar char="•"/>
            </a:pPr>
            <a:r>
              <a:rPr lang="en-US" sz="1600" b="1" dirty="0"/>
              <a:t>Simulation:</a:t>
            </a:r>
            <a:r>
              <a:rPr lang="en-US" sz="1600" dirty="0"/>
              <a:t> Test effects of new roads or policies.</a:t>
            </a:r>
          </a:p>
          <a:p>
            <a:pPr marL="171450" indent="-171450">
              <a:buFont typeface="Arial" panose="020B0604020202020204" pitchFamily="34" charset="0"/>
              <a:buChar char="•"/>
            </a:pPr>
            <a:r>
              <a:rPr lang="en-US" sz="1600" b="1" dirty="0"/>
              <a:t>AI Suggestions:</a:t>
            </a:r>
            <a:r>
              <a:rPr lang="en-US" sz="1600" dirty="0"/>
              <a:t> Smart fixes for infrastructure.</a:t>
            </a:r>
          </a:p>
          <a:p>
            <a:pPr marL="171450" indent="-171450">
              <a:buFont typeface="Arial" panose="020B0604020202020204" pitchFamily="34" charset="0"/>
              <a:buChar char="•"/>
            </a:pPr>
            <a:r>
              <a:rPr lang="en-US" sz="1600" b="1" dirty="0"/>
              <a:t>Emergency Alerts:</a:t>
            </a:r>
            <a:r>
              <a:rPr lang="en-US" sz="1600" dirty="0"/>
              <a:t> Instant notifications to authorities.</a:t>
            </a:r>
          </a:p>
          <a:p>
            <a:pPr marL="171450" indent="-171450">
              <a:buFont typeface="Arial" panose="020B0604020202020204" pitchFamily="34" charset="0"/>
              <a:buChar char="•"/>
            </a:pPr>
            <a:r>
              <a:rPr lang="en-US" sz="1600" dirty="0"/>
              <a:t>Builds a data-driven foundation for smarter city planning.</a:t>
            </a:r>
          </a:p>
          <a:p>
            <a:pPr marL="171450" indent="-171450">
              <a:buFont typeface="Arial" panose="020B0604020202020204" pitchFamily="34" charset="0"/>
              <a:buChar char="•"/>
            </a:pPr>
            <a:r>
              <a:rPr lang="en-US" sz="1600" b="1" dirty="0"/>
              <a:t>Transition:</a:t>
            </a:r>
            <a:r>
              <a:rPr lang="en-US" sz="1600" dirty="0"/>
              <a:t> Now let’s see how drivers interact with this system on their side.</a:t>
            </a:r>
          </a:p>
        </p:txBody>
      </p:sp>
      <p:sp>
        <p:nvSpPr>
          <p:cNvPr id="4" name="Foliennummernplatzhalter 3"/>
          <p:cNvSpPr>
            <a:spLocks noGrp="1"/>
          </p:cNvSpPr>
          <p:nvPr>
            <p:ph type="sldNum" sz="quarter" idx="5"/>
          </p:nvPr>
        </p:nvSpPr>
        <p:spPr/>
        <p:txBody>
          <a:bodyPr/>
          <a:lstStyle/>
          <a:p>
            <a:pPr rtl="0"/>
            <a:fld id="{D4B9A9E5-4F7F-4A7D-9DE1-899232329269}" type="slidenum">
              <a:rPr lang="de-DE" smtClean="0"/>
              <a:t>5</a:t>
            </a:fld>
            <a:endParaRPr lang="de-DE" dirty="0"/>
          </a:p>
        </p:txBody>
      </p:sp>
    </p:spTree>
    <p:extLst>
      <p:ext uri="{BB962C8B-B14F-4D97-AF65-F5344CB8AC3E}">
        <p14:creationId xmlns:p14="http://schemas.microsoft.com/office/powerpoint/2010/main" val="1043049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Safety alerts via popups and </a:t>
            </a:r>
            <a:r>
              <a:rPr lang="en-US" sz="1200" b="0" i="0" kern="1200" dirty="0" err="1">
                <a:solidFill>
                  <a:schemeClr val="tx1"/>
                </a:solidFill>
                <a:effectLst/>
                <a:latin typeface="+mn-lt"/>
                <a:ea typeface="+mn-ea"/>
                <a:cs typeface="+mn-cs"/>
              </a:rPr>
              <a:t>voiceinputs</a:t>
            </a:r>
            <a:r>
              <a:rPr lang="en-US" sz="1200" b="0" i="0" kern="1200" dirty="0">
                <a:solidFill>
                  <a:schemeClr val="tx1"/>
                </a:solidFill>
                <a:effectLst/>
                <a:latin typeface="+mn-lt"/>
                <a:ea typeface="+mn-ea"/>
                <a:cs typeface="+mn-cs"/>
              </a:rPr>
              <a:t> / audio over speakers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Reward System: city chooses to participate in rewarding : discounts or coupons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EV Charging: only select parking spaces with EV station</a:t>
            </a:r>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6</a:t>
            </a:fld>
            <a:endParaRPr lang="de-DE" dirty="0"/>
          </a:p>
        </p:txBody>
      </p:sp>
    </p:spTree>
    <p:extLst>
      <p:ext uri="{BB962C8B-B14F-4D97-AF65-F5344CB8AC3E}">
        <p14:creationId xmlns:p14="http://schemas.microsoft.com/office/powerpoint/2010/main" val="347219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AE10E-ACCF-8C5B-06F3-1DE6092752B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3BECD9D-8290-54FD-98F6-40764481BB5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8BFBF75-3009-7E45-60E8-EBA3EBB9969E}"/>
              </a:ext>
            </a:extLst>
          </p:cNvPr>
          <p:cNvSpPr>
            <a:spLocks noGrp="1"/>
          </p:cNvSpPr>
          <p:nvPr>
            <p:ph type="body" idx="1"/>
          </p:nvPr>
        </p:nvSpPr>
        <p:spPr/>
        <p:txBody>
          <a:bodyPr rtlCol="0"/>
          <a:lstStyle>
            <a:defPPr>
              <a:defRPr lang="de-DE"/>
            </a:defPPr>
          </a:lstStyle>
          <a:p>
            <a:pPr marL="171450" indent="-171450" rtl="0">
              <a:buFont typeface="Arial" panose="020B0604020202020204" pitchFamily="34" charset="0"/>
              <a:buChar char="•"/>
            </a:pPr>
            <a:r>
              <a:rPr lang="en-US" sz="1200" b="0" i="0" kern="1200" dirty="0">
                <a:solidFill>
                  <a:schemeClr val="tx1"/>
                </a:solidFill>
                <a:effectLst/>
                <a:latin typeface="+mn-lt"/>
                <a:ea typeface="+mn-ea"/>
                <a:cs typeface="+mn-cs"/>
              </a:rPr>
              <a:t>Heatmap shows where accidents happen the most, parking spots can be seen how often they are used </a:t>
            </a:r>
          </a:p>
          <a:p>
            <a:pPr marL="171450" indent="-171450" rtl="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rtl="0">
              <a:buFont typeface="Arial" panose="020B0604020202020204" pitchFamily="34" charset="0"/>
              <a:buChar char="•"/>
            </a:pPr>
            <a:r>
              <a:rPr lang="en-US" sz="1200" b="0" i="0" kern="1200" dirty="0">
                <a:solidFill>
                  <a:schemeClr val="tx1"/>
                </a:solidFill>
                <a:effectLst/>
                <a:latin typeface="+mn-lt"/>
                <a:ea typeface="+mn-ea"/>
                <a:cs typeface="+mn-cs"/>
              </a:rPr>
              <a:t>Statistics can be shown in a Graph for specific areas </a:t>
            </a:r>
          </a:p>
          <a:p>
            <a:pPr marL="171450" indent="-171450" rtl="0">
              <a:buFont typeface="Arial" panose="020B0604020202020204" pitchFamily="34" charset="0"/>
              <a:buChar char="•"/>
            </a:pPr>
            <a:r>
              <a:rPr lang="en-US" sz="1200" b="0" i="0" kern="1200" dirty="0">
                <a:solidFill>
                  <a:schemeClr val="tx1"/>
                </a:solidFill>
                <a:effectLst/>
                <a:latin typeface="+mn-lt"/>
                <a:ea typeface="+mn-ea"/>
                <a:cs typeface="+mn-cs"/>
              </a:rPr>
              <a:t>App: </a:t>
            </a:r>
          </a:p>
          <a:p>
            <a:pPr marL="628650" lvl="1" indent="-171450" rtl="0">
              <a:buFont typeface="Arial" panose="020B0604020202020204" pitchFamily="34" charset="0"/>
              <a:buChar char="•"/>
            </a:pPr>
            <a:r>
              <a:rPr lang="en-US" sz="1200" b="0" i="0" kern="1200" dirty="0">
                <a:solidFill>
                  <a:schemeClr val="tx1"/>
                </a:solidFill>
                <a:effectLst/>
                <a:latin typeface="+mn-lt"/>
                <a:ea typeface="+mn-ea"/>
                <a:cs typeface="+mn-cs"/>
              </a:rPr>
              <a:t>navigation </a:t>
            </a:r>
          </a:p>
          <a:p>
            <a:pPr marL="628650" lvl="1" indent="-171450" rtl="0">
              <a:buFont typeface="Arial" panose="020B0604020202020204" pitchFamily="34" charset="0"/>
              <a:buChar char="•"/>
            </a:pPr>
            <a:r>
              <a:rPr lang="en-US" sz="1200" b="0" i="0" kern="1200" dirty="0" err="1">
                <a:solidFill>
                  <a:schemeClr val="tx1"/>
                </a:solidFill>
                <a:effectLst/>
                <a:latin typeface="+mn-lt"/>
                <a:ea typeface="+mn-ea"/>
                <a:cs typeface="+mn-cs"/>
              </a:rPr>
              <a:t>Speedlimit</a:t>
            </a:r>
            <a:r>
              <a:rPr lang="en-US" sz="1200" b="0" i="0" kern="1200" dirty="0">
                <a:solidFill>
                  <a:schemeClr val="tx1"/>
                </a:solidFill>
                <a:effectLst/>
                <a:latin typeface="+mn-lt"/>
                <a:ea typeface="+mn-ea"/>
                <a:cs typeface="+mn-cs"/>
              </a:rPr>
              <a:t> </a:t>
            </a:r>
          </a:p>
          <a:p>
            <a:pPr marL="628650" lvl="1" indent="-171450" rtl="0">
              <a:buFont typeface="Arial" panose="020B0604020202020204" pitchFamily="34" charset="0"/>
              <a:buChar char="•"/>
            </a:pPr>
            <a:r>
              <a:rPr lang="en-US" sz="1200" b="0" i="0" kern="1200" dirty="0">
                <a:solidFill>
                  <a:schemeClr val="tx1"/>
                </a:solidFill>
                <a:effectLst/>
                <a:latin typeface="+mn-lt"/>
                <a:ea typeface="+mn-ea"/>
                <a:cs typeface="+mn-cs"/>
              </a:rPr>
              <a:t>popups (will also be played via speakers)</a:t>
            </a:r>
          </a:p>
          <a:p>
            <a:pPr marL="628650" lvl="1" indent="-171450" rtl="0">
              <a:buFont typeface="Arial" panose="020B0604020202020204" pitchFamily="34" charset="0"/>
              <a:buChar char="•"/>
            </a:pPr>
            <a:r>
              <a:rPr lang="en-US" sz="1200" b="0" i="0" kern="1200" dirty="0">
                <a:solidFill>
                  <a:schemeClr val="tx1"/>
                </a:solidFill>
                <a:effectLst/>
                <a:latin typeface="+mn-lt"/>
                <a:ea typeface="+mn-ea"/>
                <a:cs typeface="+mn-cs"/>
              </a:rPr>
              <a:t>Shows congestions and you can avoid them </a:t>
            </a:r>
          </a:p>
          <a:p>
            <a:pPr marL="628650" lvl="1" indent="-171450" rtl="0">
              <a:buFont typeface="Arial" panose="020B0604020202020204" pitchFamily="34" charset="0"/>
              <a:buChar char="•"/>
            </a:pPr>
            <a:r>
              <a:rPr lang="en-US" sz="1200" b="0" i="0" kern="1200" dirty="0">
                <a:solidFill>
                  <a:schemeClr val="tx1"/>
                </a:solidFill>
                <a:effectLst/>
                <a:latin typeface="+mn-lt"/>
                <a:ea typeface="+mn-ea"/>
                <a:cs typeface="+mn-cs"/>
              </a:rPr>
              <a:t>Switch to parking mode</a:t>
            </a:r>
            <a:endParaRPr lang="de-DE" dirty="0"/>
          </a:p>
        </p:txBody>
      </p:sp>
      <p:sp>
        <p:nvSpPr>
          <p:cNvPr id="4" name="Foliennummernplatzhalter 3">
            <a:extLst>
              <a:ext uri="{FF2B5EF4-FFF2-40B4-BE49-F238E27FC236}">
                <a16:creationId xmlns:a16="http://schemas.microsoft.com/office/drawing/2014/main" id="{9411083A-B257-C1B0-0D16-B38449349632}"/>
              </a:ext>
            </a:extLst>
          </p:cNvPr>
          <p:cNvSpPr>
            <a:spLocks noGrp="1"/>
          </p:cNvSpPr>
          <p:nvPr>
            <p:ph type="sldNum" sz="quarter" idx="5"/>
          </p:nvPr>
        </p:nvSpPr>
        <p:spPr/>
        <p:txBody>
          <a:bodyPr rtlCol="0"/>
          <a:lstStyle>
            <a:defPPr>
              <a:defRPr lang="de-DE"/>
            </a:defPPr>
          </a:lstStyle>
          <a:p>
            <a:pPr rtl="0"/>
            <a:fld id="{D4B9A9E5-4F7F-4A7D-9DE1-899232329269}" type="slidenum">
              <a:rPr lang="de-DE" smtClean="0"/>
              <a:t>7</a:t>
            </a:fld>
            <a:endParaRPr lang="de-DE" dirty="0"/>
          </a:p>
        </p:txBody>
      </p:sp>
    </p:spTree>
    <p:extLst>
      <p:ext uri="{BB962C8B-B14F-4D97-AF65-F5344CB8AC3E}">
        <p14:creationId xmlns:p14="http://schemas.microsoft.com/office/powerpoint/2010/main" val="358128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Scalable</a:t>
            </a:r>
            <a:r>
              <a:rPr lang="de-DE" dirty="0"/>
              <a:t> </a:t>
            </a:r>
            <a:r>
              <a:rPr lang="de-DE" dirty="0" err="1"/>
              <a:t>because</a:t>
            </a:r>
            <a:r>
              <a:rPr lang="de-DE" dirty="0"/>
              <a:t> </a:t>
            </a:r>
            <a:r>
              <a:rPr lang="de-DE" dirty="0" err="1"/>
              <a:t>every</a:t>
            </a:r>
            <a:r>
              <a:rPr lang="de-DE" dirty="0"/>
              <a:t> </a:t>
            </a:r>
            <a:r>
              <a:rPr lang="de-DE" dirty="0" err="1"/>
              <a:t>city</a:t>
            </a:r>
            <a:r>
              <a:rPr lang="de-DE" dirty="0"/>
              <a:t> </a:t>
            </a:r>
            <a:r>
              <a:rPr lang="de-DE" dirty="0" err="1"/>
              <a:t>can</a:t>
            </a:r>
            <a:r>
              <a:rPr lang="de-DE" dirty="0"/>
              <a:t> </a:t>
            </a:r>
            <a:r>
              <a:rPr lang="de-DE" dirty="0" err="1"/>
              <a:t>use</a:t>
            </a:r>
            <a:r>
              <a:rPr lang="de-DE" dirty="0"/>
              <a:t> </a:t>
            </a:r>
            <a:r>
              <a:rPr lang="de-DE" dirty="0" err="1"/>
              <a:t>this</a:t>
            </a:r>
            <a:r>
              <a:rPr lang="de-DE" dirty="0"/>
              <a:t> </a:t>
            </a:r>
            <a:r>
              <a:rPr lang="de-DE" dirty="0" err="1"/>
              <a:t>system</a:t>
            </a:r>
            <a:r>
              <a:rPr lang="de-DE" dirty="0"/>
              <a:t>. </a:t>
            </a:r>
            <a:r>
              <a:rPr lang="de-DE" dirty="0" err="1"/>
              <a:t>Villages</a:t>
            </a:r>
            <a:r>
              <a:rPr lang="de-DE" dirty="0"/>
              <a:t>, </a:t>
            </a:r>
            <a:r>
              <a:rPr lang="de-DE" dirty="0" err="1"/>
              <a:t>small</a:t>
            </a:r>
            <a:r>
              <a:rPr lang="de-DE" dirty="0"/>
              <a:t> </a:t>
            </a:r>
            <a:r>
              <a:rPr lang="de-DE" dirty="0" err="1"/>
              <a:t>city</a:t>
            </a:r>
            <a:r>
              <a:rPr lang="de-DE" dirty="0"/>
              <a:t>, </a:t>
            </a:r>
            <a:r>
              <a:rPr lang="de-DE" dirty="0" err="1"/>
              <a:t>big</a:t>
            </a:r>
            <a:r>
              <a:rPr lang="de-DE" dirty="0"/>
              <a:t> </a:t>
            </a:r>
            <a:r>
              <a:rPr lang="de-DE" dirty="0" err="1"/>
              <a:t>city</a:t>
            </a:r>
            <a:r>
              <a:rPr lang="de-DE" dirty="0"/>
              <a:t>…</a:t>
            </a:r>
          </a:p>
          <a:p>
            <a:r>
              <a:rPr lang="de-DE" dirty="0" err="1"/>
              <a:t>Cost-efficient</a:t>
            </a:r>
            <a:r>
              <a:rPr lang="de-DE" dirty="0"/>
              <a:t> </a:t>
            </a:r>
            <a:r>
              <a:rPr lang="de-DE" dirty="0" err="1"/>
              <a:t>because</a:t>
            </a:r>
            <a:r>
              <a:rPr lang="de-DE" dirty="0"/>
              <a:t> </a:t>
            </a:r>
            <a:r>
              <a:rPr lang="de-DE" dirty="0" err="1"/>
              <a:t>of</a:t>
            </a:r>
            <a:r>
              <a:rPr lang="de-DE" dirty="0"/>
              <a:t> </a:t>
            </a:r>
            <a:r>
              <a:rPr lang="de-DE" dirty="0" err="1"/>
              <a:t>our</a:t>
            </a:r>
            <a:r>
              <a:rPr lang="de-DE" dirty="0"/>
              <a:t> </a:t>
            </a:r>
            <a:r>
              <a:rPr lang="de-DE" dirty="0" err="1"/>
              <a:t>cheap</a:t>
            </a:r>
            <a:r>
              <a:rPr lang="de-DE" dirty="0"/>
              <a:t> </a:t>
            </a:r>
            <a:r>
              <a:rPr lang="de-DE" dirty="0" err="1"/>
              <a:t>kits</a:t>
            </a:r>
            <a:endParaRPr lang="de-DE" dirty="0"/>
          </a:p>
          <a:p>
            <a:r>
              <a:rPr lang="de-DE" dirty="0"/>
              <a:t>Easy </a:t>
            </a:r>
            <a:r>
              <a:rPr lang="de-DE" dirty="0" err="1"/>
              <a:t>to</a:t>
            </a:r>
            <a:r>
              <a:rPr lang="de-DE" dirty="0"/>
              <a:t> deploy: </a:t>
            </a:r>
            <a:r>
              <a:rPr lang="de-DE" dirty="0" err="1"/>
              <a:t>we</a:t>
            </a:r>
            <a:r>
              <a:rPr lang="de-DE" dirty="0"/>
              <a:t> </a:t>
            </a:r>
            <a:r>
              <a:rPr lang="de-DE" dirty="0" err="1"/>
              <a:t>dont</a:t>
            </a:r>
            <a:r>
              <a:rPr lang="de-DE" dirty="0"/>
              <a:t> </a:t>
            </a:r>
            <a:r>
              <a:rPr lang="de-DE" dirty="0" err="1"/>
              <a:t>need</a:t>
            </a:r>
            <a:r>
              <a:rPr lang="de-DE" dirty="0"/>
              <a:t> on </a:t>
            </a:r>
            <a:r>
              <a:rPr lang="de-DE" dirty="0" err="1"/>
              <a:t>board</a:t>
            </a:r>
            <a:r>
              <a:rPr lang="de-DE" dirty="0"/>
              <a:t> </a:t>
            </a:r>
            <a:r>
              <a:rPr lang="de-DE" dirty="0" err="1"/>
              <a:t>systems</a:t>
            </a:r>
            <a:r>
              <a:rPr lang="de-DE" dirty="0"/>
              <a:t> in </a:t>
            </a:r>
            <a:r>
              <a:rPr lang="de-DE" dirty="0" err="1"/>
              <a:t>cars</a:t>
            </a:r>
            <a:r>
              <a:rPr lang="de-DE" dirty="0"/>
              <a:t> </a:t>
            </a:r>
            <a:r>
              <a:rPr lang="de-DE" dirty="0" err="1"/>
              <a:t>to</a:t>
            </a:r>
            <a:r>
              <a:rPr lang="de-DE" dirty="0"/>
              <a:t> </a:t>
            </a:r>
            <a:r>
              <a:rPr lang="de-DE" dirty="0" err="1"/>
              <a:t>collect</a:t>
            </a:r>
            <a:r>
              <a:rPr lang="de-DE" dirty="0"/>
              <a:t> </a:t>
            </a:r>
            <a:r>
              <a:rPr lang="de-DE" dirty="0" err="1"/>
              <a:t>data</a:t>
            </a:r>
            <a:endParaRPr lang="de-DE" dirty="0"/>
          </a:p>
          <a:p>
            <a:endParaRPr lang="de-DE" dirty="0"/>
          </a:p>
          <a:p>
            <a:r>
              <a:rPr lang="de-DE" dirty="0"/>
              <a:t>Positive </a:t>
            </a:r>
            <a:r>
              <a:rPr lang="de-DE" dirty="0" err="1"/>
              <a:t>Reinforcment</a:t>
            </a:r>
            <a:r>
              <a:rPr lang="de-DE" dirty="0"/>
              <a:t> </a:t>
            </a:r>
            <a:r>
              <a:rPr lang="de-DE" dirty="0" err="1"/>
              <a:t>system</a:t>
            </a:r>
            <a:r>
              <a:rPr lang="de-DE" dirty="0"/>
              <a:t>: People </a:t>
            </a:r>
            <a:r>
              <a:rPr lang="de-DE" dirty="0" err="1"/>
              <a:t>more</a:t>
            </a:r>
            <a:r>
              <a:rPr lang="de-DE" dirty="0"/>
              <a:t> </a:t>
            </a:r>
            <a:r>
              <a:rPr lang="de-DE" dirty="0" err="1"/>
              <a:t>likely</a:t>
            </a:r>
            <a:r>
              <a:rPr lang="de-DE" dirty="0"/>
              <a:t> </a:t>
            </a:r>
            <a:r>
              <a:rPr lang="de-DE" dirty="0" err="1"/>
              <a:t>to</a:t>
            </a:r>
            <a:r>
              <a:rPr lang="de-DE" dirty="0"/>
              <a:t> </a:t>
            </a:r>
            <a:r>
              <a:rPr lang="de-DE" dirty="0" err="1"/>
              <a:t>use</a:t>
            </a:r>
            <a:r>
              <a:rPr lang="de-DE" dirty="0"/>
              <a:t> </a:t>
            </a:r>
            <a:r>
              <a:rPr lang="de-DE" dirty="0" err="1"/>
              <a:t>apps</a:t>
            </a:r>
            <a:r>
              <a:rPr lang="de-DE" dirty="0"/>
              <a:t> </a:t>
            </a:r>
            <a:r>
              <a:rPr lang="de-DE" dirty="0" err="1"/>
              <a:t>because</a:t>
            </a:r>
            <a:r>
              <a:rPr lang="de-DE" dirty="0"/>
              <a:t> </a:t>
            </a:r>
            <a:r>
              <a:rPr lang="de-DE" dirty="0" err="1"/>
              <a:t>of</a:t>
            </a:r>
            <a:r>
              <a:rPr lang="de-DE" dirty="0"/>
              <a:t> possible </a:t>
            </a:r>
            <a:r>
              <a:rPr lang="de-DE" dirty="0" err="1"/>
              <a:t>rewards</a:t>
            </a:r>
            <a:r>
              <a:rPr lang="de-DE" dirty="0"/>
              <a:t>. Other </a:t>
            </a:r>
            <a:r>
              <a:rPr lang="de-DE" dirty="0" err="1"/>
              <a:t>apps</a:t>
            </a:r>
            <a:r>
              <a:rPr lang="de-DE" dirty="0"/>
              <a:t> </a:t>
            </a:r>
            <a:r>
              <a:rPr lang="de-DE" dirty="0" err="1"/>
              <a:t>dont</a:t>
            </a:r>
            <a:r>
              <a:rPr lang="de-DE" dirty="0"/>
              <a:t> </a:t>
            </a:r>
            <a:r>
              <a:rPr lang="de-DE" dirty="0" err="1"/>
              <a:t>use</a:t>
            </a:r>
            <a:r>
              <a:rPr lang="de-DE" dirty="0"/>
              <a:t> it.</a:t>
            </a:r>
          </a:p>
          <a:p>
            <a:endParaRPr lang="de-DE" dirty="0"/>
          </a:p>
          <a:p>
            <a:r>
              <a:rPr lang="de-DE" dirty="0"/>
              <a:t>Unified urban </a:t>
            </a:r>
            <a:r>
              <a:rPr lang="de-DE" dirty="0" err="1"/>
              <a:t>Platform</a:t>
            </a:r>
            <a:r>
              <a:rPr lang="de-DE" dirty="0"/>
              <a:t>: </a:t>
            </a:r>
            <a:r>
              <a:rPr lang="de-DE" dirty="0" err="1"/>
              <a:t>You</a:t>
            </a:r>
            <a:r>
              <a:rPr lang="de-DE" dirty="0"/>
              <a:t> </a:t>
            </a:r>
            <a:r>
              <a:rPr lang="de-DE" dirty="0" err="1"/>
              <a:t>only</a:t>
            </a:r>
            <a:r>
              <a:rPr lang="de-DE" dirty="0"/>
              <a:t> </a:t>
            </a:r>
            <a:r>
              <a:rPr lang="de-DE" dirty="0" err="1"/>
              <a:t>need</a:t>
            </a:r>
            <a:r>
              <a:rPr lang="de-DE" dirty="0"/>
              <a:t> </a:t>
            </a:r>
            <a:r>
              <a:rPr lang="de-DE" dirty="0" err="1"/>
              <a:t>one</a:t>
            </a:r>
            <a:r>
              <a:rPr lang="de-DE" dirty="0"/>
              <a:t> </a:t>
            </a:r>
            <a:r>
              <a:rPr lang="de-DE" dirty="0" err="1"/>
              <a:t>app</a:t>
            </a:r>
            <a:r>
              <a:rPr lang="de-DE" dirty="0"/>
              <a:t> </a:t>
            </a:r>
            <a:r>
              <a:rPr lang="de-DE" dirty="0" err="1"/>
              <a:t>for</a:t>
            </a:r>
            <a:r>
              <a:rPr lang="de-DE" dirty="0"/>
              <a:t> </a:t>
            </a:r>
            <a:r>
              <a:rPr lang="de-DE" dirty="0" err="1"/>
              <a:t>everything</a:t>
            </a:r>
            <a:r>
              <a:rPr lang="de-DE" dirty="0"/>
              <a:t> </a:t>
            </a:r>
            <a:r>
              <a:rPr lang="de-DE" dirty="0" err="1"/>
              <a:t>instead</a:t>
            </a:r>
            <a:r>
              <a:rPr lang="de-DE" dirty="0"/>
              <a:t> </a:t>
            </a:r>
            <a:r>
              <a:rPr lang="de-DE" dirty="0" err="1"/>
              <a:t>of</a:t>
            </a:r>
            <a:r>
              <a:rPr lang="de-DE" dirty="0"/>
              <a:t> individual </a:t>
            </a:r>
            <a:r>
              <a:rPr lang="de-DE" dirty="0" err="1"/>
              <a:t>apps</a:t>
            </a:r>
            <a:r>
              <a:rPr lang="de-DE" dirty="0"/>
              <a:t> </a:t>
            </a:r>
            <a:r>
              <a:rPr lang="de-DE" dirty="0" err="1"/>
              <a:t>for</a:t>
            </a:r>
            <a:r>
              <a:rPr lang="de-DE" dirty="0"/>
              <a:t> </a:t>
            </a:r>
            <a:r>
              <a:rPr lang="de-DE" dirty="0" err="1"/>
              <a:t>every</a:t>
            </a:r>
            <a:r>
              <a:rPr lang="de-DE" dirty="0"/>
              <a:t> </a:t>
            </a:r>
            <a:r>
              <a:rPr lang="de-DE" dirty="0" err="1"/>
              <a:t>function</a:t>
            </a:r>
            <a:endParaRPr lang="de-DE" dirty="0"/>
          </a:p>
          <a:p>
            <a:r>
              <a:rPr lang="de-DE" dirty="0"/>
              <a:t>Other </a:t>
            </a:r>
            <a:r>
              <a:rPr lang="de-DE" dirty="0" err="1"/>
              <a:t>Companys</a:t>
            </a:r>
            <a:r>
              <a:rPr lang="de-DE" dirty="0"/>
              <a:t> </a:t>
            </a:r>
            <a:r>
              <a:rPr lang="de-DE" dirty="0" err="1"/>
              <a:t>only</a:t>
            </a:r>
            <a:r>
              <a:rPr lang="de-DE" dirty="0"/>
              <a:t> </a:t>
            </a:r>
            <a:r>
              <a:rPr lang="de-DE" dirty="0" err="1"/>
              <a:t>other</a:t>
            </a:r>
            <a:r>
              <a:rPr lang="de-DE" dirty="0"/>
              <a:t> </a:t>
            </a:r>
            <a:r>
              <a:rPr lang="de-DE" dirty="0" err="1"/>
              <a:t>specific</a:t>
            </a:r>
            <a:r>
              <a:rPr lang="de-DE" dirty="0"/>
              <a:t> </a:t>
            </a:r>
            <a:r>
              <a:rPr lang="de-DE" dirty="0" err="1"/>
              <a:t>solutions</a:t>
            </a:r>
            <a:r>
              <a:rPr lang="de-DE" dirty="0"/>
              <a:t> (Siemens: </a:t>
            </a:r>
            <a:r>
              <a:rPr lang="de-DE" dirty="0" err="1"/>
              <a:t>traffic</a:t>
            </a:r>
            <a:r>
              <a:rPr lang="de-DE" dirty="0"/>
              <a:t> </a:t>
            </a:r>
            <a:r>
              <a:rPr lang="de-DE" dirty="0" err="1"/>
              <a:t>lights</a:t>
            </a:r>
            <a:r>
              <a:rPr lang="de-DE" dirty="0"/>
              <a:t> </a:t>
            </a:r>
            <a:r>
              <a:rPr lang="de-DE" dirty="0" err="1"/>
              <a:t>system</a:t>
            </a:r>
            <a:r>
              <a:rPr lang="de-DE" dirty="0"/>
              <a:t>), </a:t>
            </a:r>
            <a:r>
              <a:rPr lang="de-DE" dirty="0" err="1"/>
              <a:t>or</a:t>
            </a:r>
            <a:r>
              <a:rPr lang="de-DE" dirty="0"/>
              <a:t> a hub </a:t>
            </a:r>
            <a:r>
              <a:rPr lang="de-DE" dirty="0" err="1"/>
              <a:t>for</a:t>
            </a:r>
            <a:r>
              <a:rPr lang="de-DE" dirty="0"/>
              <a:t> </a:t>
            </a:r>
            <a:r>
              <a:rPr lang="de-DE" dirty="0" err="1"/>
              <a:t>many</a:t>
            </a:r>
            <a:r>
              <a:rPr lang="de-DE" dirty="0"/>
              <a:t> </a:t>
            </a:r>
            <a:r>
              <a:rPr lang="de-DE" dirty="0" err="1"/>
              <a:t>solutions</a:t>
            </a:r>
            <a:r>
              <a:rPr lang="de-DE" dirty="0"/>
              <a:t> (IBM). </a:t>
            </a:r>
            <a:r>
              <a:rPr lang="de-DE" dirty="0" err="1"/>
              <a:t>Our</a:t>
            </a:r>
            <a:r>
              <a:rPr lang="de-DE" dirty="0"/>
              <a:t> Solution ist All-In-</a:t>
            </a:r>
            <a:r>
              <a:rPr lang="de-DE" dirty="0" err="1"/>
              <a:t>One</a:t>
            </a:r>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8</a:t>
            </a:fld>
            <a:endParaRPr lang="de-DE" dirty="0"/>
          </a:p>
        </p:txBody>
      </p:sp>
    </p:spTree>
    <p:extLst>
      <p:ext uri="{BB962C8B-B14F-4D97-AF65-F5344CB8AC3E}">
        <p14:creationId xmlns:p14="http://schemas.microsoft.com/office/powerpoint/2010/main" val="1924101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Raspberry Pi 4 so </a:t>
            </a:r>
            <a:r>
              <a:rPr lang="de-DE" dirty="0" err="1"/>
              <a:t>the</a:t>
            </a:r>
            <a:r>
              <a:rPr lang="de-DE" dirty="0"/>
              <a:t> </a:t>
            </a:r>
            <a:r>
              <a:rPr lang="de-DE" dirty="0" err="1"/>
              <a:t>camera</a:t>
            </a:r>
            <a:r>
              <a:rPr lang="de-DE" dirty="0"/>
              <a:t> </a:t>
            </a:r>
            <a:r>
              <a:rPr lang="de-DE" dirty="0" err="1"/>
              <a:t>is</a:t>
            </a:r>
            <a:r>
              <a:rPr lang="de-DE" dirty="0"/>
              <a:t> easy </a:t>
            </a:r>
            <a:r>
              <a:rPr lang="de-DE" dirty="0" err="1"/>
              <a:t>to</a:t>
            </a:r>
            <a:r>
              <a:rPr lang="de-DE" dirty="0"/>
              <a:t> </a:t>
            </a:r>
            <a:r>
              <a:rPr lang="de-DE" dirty="0" err="1"/>
              <a:t>use</a:t>
            </a:r>
            <a:r>
              <a:rPr lang="de-DE" dirty="0"/>
              <a:t>. </a:t>
            </a:r>
            <a:r>
              <a:rPr lang="de-DE" dirty="0" err="1"/>
              <a:t>We</a:t>
            </a:r>
            <a:r>
              <a:rPr lang="de-DE" dirty="0"/>
              <a:t> </a:t>
            </a:r>
            <a:r>
              <a:rPr lang="de-DE" dirty="0" err="1"/>
              <a:t>can</a:t>
            </a:r>
            <a:r>
              <a:rPr lang="de-DE" dirty="0"/>
              <a:t> </a:t>
            </a:r>
            <a:r>
              <a:rPr lang="de-DE" dirty="0" err="1"/>
              <a:t>use</a:t>
            </a:r>
            <a:r>
              <a:rPr lang="de-DE" dirty="0"/>
              <a:t> a </a:t>
            </a:r>
            <a:r>
              <a:rPr lang="de-DE" dirty="0" err="1"/>
              <a:t>lot</a:t>
            </a:r>
            <a:r>
              <a:rPr lang="de-DE" dirty="0"/>
              <a:t> </a:t>
            </a:r>
            <a:r>
              <a:rPr lang="de-DE" dirty="0" err="1"/>
              <a:t>of</a:t>
            </a:r>
            <a:r>
              <a:rPr lang="de-DE" dirty="0"/>
              <a:t> possible </a:t>
            </a:r>
            <a:r>
              <a:rPr lang="de-DE" dirty="0" err="1"/>
              <a:t>protocols</a:t>
            </a:r>
            <a:r>
              <a:rPr lang="de-DE" dirty="0"/>
              <a:t> like </a:t>
            </a:r>
            <a:r>
              <a:rPr lang="de-DE" dirty="0" err="1"/>
              <a:t>LoRa</a:t>
            </a:r>
            <a:r>
              <a:rPr lang="de-DE" dirty="0"/>
              <a:t>, 4G, WLAN and so on</a:t>
            </a:r>
          </a:p>
          <a:p>
            <a:endParaRPr lang="de-DE" dirty="0"/>
          </a:p>
          <a:p>
            <a:r>
              <a:rPr lang="de-DE" dirty="0"/>
              <a:t>Raspberry Pi </a:t>
            </a:r>
            <a:r>
              <a:rPr lang="de-DE" dirty="0" err="1"/>
              <a:t>camera</a:t>
            </a:r>
            <a:r>
              <a:rPr lang="de-DE" dirty="0"/>
              <a:t> </a:t>
            </a:r>
            <a:r>
              <a:rPr lang="de-DE" dirty="0" err="1"/>
              <a:t>modules</a:t>
            </a:r>
            <a:r>
              <a:rPr lang="de-DE" dirty="0"/>
              <a:t> </a:t>
            </a:r>
            <a:r>
              <a:rPr lang="de-DE" dirty="0" err="1"/>
              <a:t>with</a:t>
            </a:r>
            <a:r>
              <a:rPr lang="de-DE" dirty="0"/>
              <a:t> 200 FOV</a:t>
            </a:r>
          </a:p>
          <a:p>
            <a:endParaRPr lang="de-DE" dirty="0"/>
          </a:p>
          <a:p>
            <a:r>
              <a:rPr lang="de-DE" dirty="0"/>
              <a:t>Hardware kit </a:t>
            </a:r>
            <a:r>
              <a:rPr lang="de-DE" dirty="0" err="1"/>
              <a:t>installation</a:t>
            </a:r>
            <a:r>
              <a:rPr lang="de-DE" dirty="0"/>
              <a:t>: Time </a:t>
            </a:r>
            <a:r>
              <a:rPr lang="de-DE" dirty="0" err="1"/>
              <a:t>for</a:t>
            </a:r>
            <a:r>
              <a:rPr lang="de-DE" dirty="0"/>
              <a:t> </a:t>
            </a:r>
            <a:r>
              <a:rPr lang="de-DE" dirty="0" err="1"/>
              <a:t>the</a:t>
            </a:r>
            <a:r>
              <a:rPr lang="de-DE" dirty="0"/>
              <a:t> </a:t>
            </a:r>
            <a:r>
              <a:rPr lang="de-DE" dirty="0" err="1"/>
              <a:t>installation</a:t>
            </a:r>
            <a:r>
              <a:rPr lang="de-DE" dirty="0"/>
              <a:t>, </a:t>
            </a:r>
            <a:r>
              <a:rPr lang="de-DE" dirty="0" err="1"/>
              <a:t>costs</a:t>
            </a:r>
            <a:r>
              <a:rPr lang="de-DE" dirty="0"/>
              <a:t> </a:t>
            </a:r>
            <a:r>
              <a:rPr lang="de-DE" dirty="0" err="1"/>
              <a:t>for</a:t>
            </a:r>
            <a:r>
              <a:rPr lang="de-DE" dirty="0"/>
              <a:t> </a:t>
            </a:r>
            <a:r>
              <a:rPr lang="de-DE" dirty="0" err="1"/>
              <a:t>the</a:t>
            </a:r>
            <a:r>
              <a:rPr lang="de-DE" dirty="0"/>
              <a:t> </a:t>
            </a:r>
            <a:r>
              <a:rPr lang="de-DE" dirty="0" err="1"/>
              <a:t>technician</a:t>
            </a:r>
            <a:r>
              <a:rPr lang="de-DE" dirty="0"/>
              <a:t>, </a:t>
            </a:r>
            <a:r>
              <a:rPr lang="de-DE" dirty="0" err="1"/>
              <a:t>connecting</a:t>
            </a:r>
            <a:r>
              <a:rPr lang="de-DE" dirty="0"/>
              <a:t> </a:t>
            </a:r>
            <a:r>
              <a:rPr lang="de-DE" dirty="0" err="1"/>
              <a:t>to</a:t>
            </a:r>
            <a:r>
              <a:rPr lang="de-DE" dirty="0"/>
              <a:t> </a:t>
            </a:r>
            <a:r>
              <a:rPr lang="de-DE" dirty="0" err="1"/>
              <a:t>server</a:t>
            </a:r>
            <a:r>
              <a:rPr lang="de-DE" dirty="0"/>
              <a:t>, </a:t>
            </a:r>
            <a:r>
              <a:rPr lang="de-DE" dirty="0" err="1"/>
              <a:t>connecting</a:t>
            </a:r>
            <a:r>
              <a:rPr lang="de-DE" dirty="0"/>
              <a:t> power…</a:t>
            </a:r>
          </a:p>
          <a:p>
            <a:endParaRPr lang="de-DE" dirty="0"/>
          </a:p>
          <a:p>
            <a:r>
              <a:rPr lang="de-DE" dirty="0"/>
              <a:t>Maintenance: </a:t>
            </a:r>
            <a:r>
              <a:rPr lang="de-DE" dirty="0" err="1"/>
              <a:t>Cleaning</a:t>
            </a:r>
            <a:r>
              <a:rPr lang="de-DE" dirty="0"/>
              <a:t>, </a:t>
            </a:r>
            <a:r>
              <a:rPr lang="de-DE" dirty="0" err="1"/>
              <a:t>new</a:t>
            </a:r>
            <a:r>
              <a:rPr lang="de-DE" dirty="0"/>
              <a:t> </a:t>
            </a:r>
            <a:r>
              <a:rPr lang="de-DE" dirty="0" err="1"/>
              <a:t>lense</a:t>
            </a:r>
            <a:r>
              <a:rPr lang="de-DE" dirty="0"/>
              <a:t>, </a:t>
            </a:r>
            <a:r>
              <a:rPr lang="de-DE" dirty="0" err="1"/>
              <a:t>reparing</a:t>
            </a:r>
            <a:r>
              <a:rPr lang="de-DE" dirty="0"/>
              <a:t>…</a:t>
            </a:r>
          </a:p>
          <a:p>
            <a:endParaRPr lang="de-DE" dirty="0"/>
          </a:p>
          <a:p>
            <a:r>
              <a:rPr lang="de-DE" dirty="0"/>
              <a:t>SaaS Base: Costs </a:t>
            </a:r>
            <a:r>
              <a:rPr lang="de-DE" dirty="0" err="1"/>
              <a:t>for</a:t>
            </a:r>
            <a:r>
              <a:rPr lang="de-DE" dirty="0"/>
              <a:t> </a:t>
            </a:r>
            <a:r>
              <a:rPr lang="de-DE" dirty="0" err="1"/>
              <a:t>setting</a:t>
            </a:r>
            <a:r>
              <a:rPr lang="de-DE" dirty="0"/>
              <a:t> </a:t>
            </a:r>
            <a:r>
              <a:rPr lang="de-DE" dirty="0" err="1"/>
              <a:t>up</a:t>
            </a:r>
            <a:r>
              <a:rPr lang="de-DE" dirty="0"/>
              <a:t> </a:t>
            </a:r>
            <a:r>
              <a:rPr lang="de-DE" dirty="0" err="1"/>
              <a:t>the</a:t>
            </a:r>
            <a:r>
              <a:rPr lang="de-DE" dirty="0"/>
              <a:t> </a:t>
            </a:r>
            <a:r>
              <a:rPr lang="de-DE" dirty="0" err="1"/>
              <a:t>server</a:t>
            </a:r>
            <a:r>
              <a:rPr lang="de-DE" dirty="0"/>
              <a:t>/</a:t>
            </a:r>
            <a:r>
              <a:rPr lang="de-DE" dirty="0" err="1"/>
              <a:t>cloud</a:t>
            </a:r>
            <a:r>
              <a:rPr lang="de-DE" dirty="0"/>
              <a:t> (</a:t>
            </a:r>
            <a:r>
              <a:rPr lang="de-DE" dirty="0" err="1"/>
              <a:t>azure</a:t>
            </a:r>
            <a:r>
              <a:rPr lang="de-DE" dirty="0"/>
              <a:t> </a:t>
            </a:r>
            <a:r>
              <a:rPr lang="de-DE" dirty="0" err="1"/>
              <a:t>for</a:t>
            </a:r>
            <a:r>
              <a:rPr lang="de-DE" dirty="0"/>
              <a:t> </a:t>
            </a:r>
            <a:r>
              <a:rPr lang="de-DE" dirty="0" err="1"/>
              <a:t>example</a:t>
            </a:r>
            <a:r>
              <a:rPr lang="de-DE" dirty="0"/>
              <a:t>) and </a:t>
            </a:r>
            <a:r>
              <a:rPr lang="de-DE" dirty="0" err="1"/>
              <a:t>connecting</a:t>
            </a:r>
            <a:r>
              <a:rPr lang="de-DE" dirty="0"/>
              <a:t> </a:t>
            </a:r>
            <a:r>
              <a:rPr lang="de-DE" dirty="0" err="1"/>
              <a:t>every</a:t>
            </a:r>
            <a:r>
              <a:rPr lang="de-DE" dirty="0"/>
              <a:t> kit </a:t>
            </a:r>
            <a:r>
              <a:rPr lang="de-DE" dirty="0" err="1"/>
              <a:t>to</a:t>
            </a:r>
            <a:r>
              <a:rPr lang="de-DE" dirty="0"/>
              <a:t> </a:t>
            </a:r>
            <a:r>
              <a:rPr lang="de-DE" dirty="0" err="1"/>
              <a:t>the</a:t>
            </a:r>
            <a:r>
              <a:rPr lang="de-DE" dirty="0"/>
              <a:t> </a:t>
            </a:r>
            <a:r>
              <a:rPr lang="de-DE" dirty="0" err="1"/>
              <a:t>system</a:t>
            </a:r>
            <a:endParaRPr lang="de-DE" dirty="0"/>
          </a:p>
          <a:p>
            <a:endParaRPr lang="de-DE" dirty="0"/>
          </a:p>
          <a:p>
            <a:r>
              <a:rPr lang="de-DE" dirty="0"/>
              <a:t>SaaS Fee per Kit: </a:t>
            </a:r>
            <a:r>
              <a:rPr lang="de-DE" dirty="0" err="1"/>
              <a:t>for</a:t>
            </a:r>
            <a:r>
              <a:rPr lang="de-DE" dirty="0"/>
              <a:t> </a:t>
            </a:r>
            <a:r>
              <a:rPr lang="de-DE" dirty="0" err="1"/>
              <a:t>every</a:t>
            </a:r>
            <a:r>
              <a:rPr lang="de-DE" dirty="0"/>
              <a:t> additional Kit, so </a:t>
            </a:r>
            <a:r>
              <a:rPr lang="de-DE" dirty="0" err="1"/>
              <a:t>its</a:t>
            </a:r>
            <a:r>
              <a:rPr lang="de-DE" dirty="0"/>
              <a:t> </a:t>
            </a:r>
            <a:r>
              <a:rPr lang="de-DE" dirty="0" err="1"/>
              <a:t>more</a:t>
            </a:r>
            <a:r>
              <a:rPr lang="de-DE" dirty="0"/>
              <a:t> </a:t>
            </a:r>
            <a:r>
              <a:rPr lang="de-DE" dirty="0" err="1"/>
              <a:t>convenient</a:t>
            </a:r>
            <a:r>
              <a:rPr lang="de-DE" dirty="0"/>
              <a:t> </a:t>
            </a:r>
            <a:r>
              <a:rPr lang="de-DE" dirty="0" err="1"/>
              <a:t>to</a:t>
            </a:r>
            <a:r>
              <a:rPr lang="de-DE" dirty="0"/>
              <a:t> </a:t>
            </a:r>
            <a:r>
              <a:rPr lang="de-DE" dirty="0" err="1"/>
              <a:t>install</a:t>
            </a:r>
            <a:r>
              <a:rPr lang="de-DE" dirty="0"/>
              <a:t> </a:t>
            </a:r>
            <a:r>
              <a:rPr lang="de-DE" dirty="0" err="1"/>
              <a:t>more</a:t>
            </a:r>
            <a:r>
              <a:rPr lang="de-DE" dirty="0"/>
              <a:t> </a:t>
            </a:r>
            <a:r>
              <a:rPr lang="de-DE" dirty="0" err="1"/>
              <a:t>because</a:t>
            </a:r>
            <a:r>
              <a:rPr lang="de-DE" dirty="0"/>
              <a:t> </a:t>
            </a:r>
            <a:r>
              <a:rPr lang="de-DE" dirty="0" err="1"/>
              <a:t>of</a:t>
            </a:r>
            <a:r>
              <a:rPr lang="de-DE" dirty="0"/>
              <a:t> </a:t>
            </a:r>
            <a:r>
              <a:rPr lang="de-DE" dirty="0" err="1"/>
              <a:t>the</a:t>
            </a:r>
            <a:r>
              <a:rPr lang="de-DE" dirty="0"/>
              <a:t> </a:t>
            </a:r>
            <a:r>
              <a:rPr lang="de-DE" dirty="0" err="1"/>
              <a:t>cost</a:t>
            </a:r>
            <a:r>
              <a:rPr lang="de-DE" dirty="0"/>
              <a:t> </a:t>
            </a:r>
            <a:r>
              <a:rPr lang="de-DE" dirty="0" err="1"/>
              <a:t>for</a:t>
            </a:r>
            <a:r>
              <a:rPr lang="de-DE" dirty="0"/>
              <a:t> </a:t>
            </a:r>
            <a:r>
              <a:rPr lang="de-DE" dirty="0" err="1"/>
              <a:t>the</a:t>
            </a:r>
            <a:r>
              <a:rPr lang="de-DE" dirty="0"/>
              <a:t> </a:t>
            </a:r>
            <a:r>
              <a:rPr lang="de-DE" dirty="0" err="1"/>
              <a:t>base</a:t>
            </a:r>
            <a:r>
              <a:rPr lang="de-DE" dirty="0"/>
              <a:t> </a:t>
            </a:r>
            <a:r>
              <a:rPr lang="de-DE" dirty="0" err="1"/>
              <a:t>fee</a:t>
            </a:r>
            <a:endParaRPr lang="de-DE" dirty="0"/>
          </a:p>
          <a:p>
            <a:endParaRPr lang="de-DE" dirty="0"/>
          </a:p>
          <a:p>
            <a:r>
              <a:rPr lang="de-DE" dirty="0"/>
              <a:t>Installation </a:t>
            </a:r>
            <a:r>
              <a:rPr lang="de-DE" dirty="0" err="1"/>
              <a:t>recommendation</a:t>
            </a:r>
            <a:r>
              <a:rPr lang="de-DE" dirty="0"/>
              <a:t> </a:t>
            </a:r>
            <a:r>
              <a:rPr lang="de-DE" dirty="0" err="1"/>
              <a:t>can</a:t>
            </a:r>
            <a:r>
              <a:rPr lang="de-DE" dirty="0"/>
              <a:t> </a:t>
            </a:r>
            <a:r>
              <a:rPr lang="de-DE" dirty="0" err="1"/>
              <a:t>depend</a:t>
            </a:r>
            <a:r>
              <a:rPr lang="de-DE" dirty="0"/>
              <a:t>. 25m </a:t>
            </a:r>
            <a:r>
              <a:rPr lang="de-DE" dirty="0" err="1"/>
              <a:t>because</a:t>
            </a:r>
            <a:r>
              <a:rPr lang="de-DE" dirty="0"/>
              <a:t> </a:t>
            </a:r>
            <a:r>
              <a:rPr lang="de-DE" dirty="0" err="1"/>
              <a:t>of</a:t>
            </a:r>
            <a:r>
              <a:rPr lang="de-DE" dirty="0"/>
              <a:t> 200 FOV</a:t>
            </a:r>
          </a:p>
        </p:txBody>
      </p:sp>
      <p:sp>
        <p:nvSpPr>
          <p:cNvPr id="4" name="Foliennummernplatzhalter 3"/>
          <p:cNvSpPr>
            <a:spLocks noGrp="1"/>
          </p:cNvSpPr>
          <p:nvPr>
            <p:ph type="sldNum" sz="quarter" idx="5"/>
          </p:nvPr>
        </p:nvSpPr>
        <p:spPr/>
        <p:txBody>
          <a:bodyPr/>
          <a:lstStyle/>
          <a:p>
            <a:pPr rtl="0"/>
            <a:fld id="{D4B9A9E5-4F7F-4A7D-9DE1-899232329269}" type="slidenum">
              <a:rPr lang="de-DE" smtClean="0"/>
              <a:t>9</a:t>
            </a:fld>
            <a:endParaRPr lang="de-DE" dirty="0"/>
          </a:p>
        </p:txBody>
      </p:sp>
    </p:spTree>
    <p:extLst>
      <p:ext uri="{BB962C8B-B14F-4D97-AF65-F5344CB8AC3E}">
        <p14:creationId xmlns:p14="http://schemas.microsoft.com/office/powerpoint/2010/main" val="104364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rtlCol="0" anchor="b">
            <a:normAutofit/>
          </a:bodyPr>
          <a:lstStyle>
            <a:lvl1pPr>
              <a:defRPr lang="de-DE" sz="4800">
                <a:solidFill>
                  <a:schemeClr val="bg1"/>
                </a:solidFill>
              </a:defRPr>
            </a:lvl1pPr>
          </a:lstStyle>
          <a:p>
            <a:pPr rtl="0"/>
            <a:r>
              <a:rPr lang="de-DE"/>
              <a:t>Titel durch Klicken hinzufügen</a:t>
            </a:r>
          </a:p>
        </p:txBody>
      </p:sp>
      <p:pic>
        <p:nvPicPr>
          <p:cNvPr id="7" name="Grafik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inhalt und Tabelle 1">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hteck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9" name="Grafik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el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3" name="Tabellenplatzhalt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rtlCol="0">
            <a:normAutofit/>
          </a:bodyPr>
          <a:lstStyle>
            <a:lvl1pPr>
              <a:defRPr lang="de-DE" sz="2000"/>
            </a:lvl1pPr>
          </a:lstStyle>
          <a:p>
            <a:pPr rtl="0"/>
            <a:r>
              <a:rPr lang="de-DE"/>
              <a:t>Tabelle durch Klicken auf das Symbol einzufügen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zwei Inhalte 3">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fik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el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rtlCol="0">
            <a:normAutofit/>
          </a:bodyPr>
          <a:lstStyle>
            <a:lvl1pPr marL="0" indent="0">
              <a:spcBef>
                <a:spcPts val="0"/>
              </a:spcBef>
              <a:spcAft>
                <a:spcPts val="1200"/>
              </a:spcAft>
              <a:buNone/>
              <a:defRPr lang="de-DE" sz="2000" b="0"/>
            </a:lvl1pPr>
            <a:lvl2pPr marL="228600">
              <a:spcBef>
                <a:spcPts val="0"/>
              </a:spcBef>
              <a:spcAft>
                <a:spcPts val="1200"/>
              </a:spcAft>
              <a:defRPr lang="de-DE" sz="2000" b="0"/>
            </a:lvl2pPr>
            <a:lvl3pPr marL="685800">
              <a:spcBef>
                <a:spcPts val="0"/>
              </a:spcBef>
              <a:spcAft>
                <a:spcPts val="1200"/>
              </a:spcAft>
              <a:defRPr lang="de-DE" sz="1800" b="0"/>
            </a:lvl3pPr>
            <a:lvl4pPr marL="914400">
              <a:spcBef>
                <a:spcPts val="0"/>
              </a:spcBef>
              <a:spcAft>
                <a:spcPts val="1200"/>
              </a:spcAft>
              <a:defRPr lang="de-DE" sz="1600" b="0"/>
            </a:lvl4pPr>
            <a:lvl5pPr marL="1143000">
              <a:spcBef>
                <a:spcPts val="0"/>
              </a:spcBef>
              <a:spcAft>
                <a:spcPts val="1200"/>
              </a:spcAft>
              <a:defRPr lang="de-DE" sz="16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rtlCol="0">
            <a:normAutofit/>
          </a:bodyPr>
          <a:lstStyle>
            <a:lvl1pPr>
              <a:spcBef>
                <a:spcPts val="0"/>
              </a:spcBef>
              <a:spcAft>
                <a:spcPts val="1200"/>
              </a:spcAft>
              <a:defRPr lang="de-DE" sz="2000" b="1"/>
            </a:lvl1pPr>
            <a:lvl2pPr marL="411480">
              <a:spcBef>
                <a:spcPts val="0"/>
              </a:spcBef>
              <a:spcAft>
                <a:spcPts val="1200"/>
              </a:spcAft>
              <a:defRPr lang="de-DE" sz="1800" b="1"/>
            </a:lvl2pPr>
            <a:lvl3pPr marL="502920">
              <a:spcBef>
                <a:spcPts val="0"/>
              </a:spcBef>
              <a:spcAft>
                <a:spcPts val="1200"/>
              </a:spcAft>
              <a:defRPr lang="de-DE" sz="1600" b="1"/>
            </a:lvl3pPr>
            <a:lvl4pPr marL="594360">
              <a:spcBef>
                <a:spcPts val="0"/>
              </a:spcBef>
              <a:spcAft>
                <a:spcPts val="1200"/>
              </a:spcAft>
              <a:defRPr lang="de-DE" sz="1400" b="1"/>
            </a:lvl4pPr>
            <a:lvl5pPr marL="685800">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el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rtlCol="0">
            <a:normAutofit/>
          </a:bodyPr>
          <a:lstStyle>
            <a:lvl1pPr>
              <a:defRPr lang="de-DE" sz="3200"/>
            </a:lvl1pPr>
          </a:lstStyle>
          <a:p>
            <a:pPr rtl="0"/>
            <a:r>
              <a:rPr lang="de-DE"/>
              <a:t>Titel durch Klicken hinzufügen</a:t>
            </a:r>
          </a:p>
        </p:txBody>
      </p:sp>
      <p:sp>
        <p:nvSpPr>
          <p:cNvPr id="9" name="Tabellenplatzhalt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rtlCol="0">
            <a:normAutofit/>
          </a:bodyPr>
          <a:lstStyle>
            <a:lvl1pPr>
              <a:defRPr lang="de-DE" sz="2400"/>
            </a:lvl1pPr>
          </a:lstStyle>
          <a:p>
            <a:pPr rtl="0"/>
            <a:r>
              <a:rPr lang="de-DE"/>
              <a:t>Tabelle durch Klicken auf Symbol hinzufügen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lussbemerkung 2">
    <p:bg>
      <p:bgPr>
        <a:solidFill>
          <a:schemeClr val="tx1"/>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8" name="Inhaltsplatzhalt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rtlCol="0">
            <a:normAutofit/>
          </a:bodyPr>
          <a:lstStyle>
            <a:lvl1pPr marL="0" indent="0">
              <a:lnSpc>
                <a:spcPct val="90000"/>
              </a:lnSpc>
              <a:spcBef>
                <a:spcPts val="0"/>
              </a:spcBef>
              <a:spcAft>
                <a:spcPts val="0"/>
              </a:spcAft>
              <a:buNone/>
              <a:defRPr lang="de-DE"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lang="de-DE"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lang="de-DE"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lang="de-DE"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lang="de-DE" sz="1200" baseline="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pic>
        <p:nvPicPr>
          <p:cNvPr id="2" name="Grafik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inführun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fik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el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rtlCol="0" anchor="b">
            <a:normAutofit/>
          </a:bodyPr>
          <a:lstStyle>
            <a:lvl1pPr>
              <a:defRPr lang="de-DE" sz="3200"/>
            </a:lvl1pPr>
          </a:lstStyle>
          <a:p>
            <a:pPr rtl="0"/>
            <a:r>
              <a:rPr lang="de-DE"/>
              <a:t>Titel durch Klicken hinzufügen</a:t>
            </a:r>
          </a:p>
        </p:txBody>
      </p:sp>
      <p:sp>
        <p:nvSpPr>
          <p:cNvPr id="8" name="Inhaltsplatzhalt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rtlCol="0">
            <a:normAutofit/>
          </a:bodyPr>
          <a:lstStyle>
            <a:lvl1pPr marL="0" indent="0">
              <a:lnSpc>
                <a:spcPct val="120000"/>
              </a:lnSpc>
              <a:buNone/>
              <a:defRPr lang="de-DE" sz="2000"/>
            </a:lvl1pPr>
            <a:lvl2pPr>
              <a:lnSpc>
                <a:spcPct val="120000"/>
              </a:lnSpc>
              <a:defRPr lang="de-DE" sz="1800"/>
            </a:lvl2pPr>
            <a:lvl3pPr>
              <a:lnSpc>
                <a:spcPct val="120000"/>
              </a:lnSpc>
              <a:defRPr lang="de-DE" sz="1600"/>
            </a:lvl3pPr>
            <a:lvl4pPr>
              <a:lnSpc>
                <a:spcPct val="120000"/>
              </a:lnSpc>
              <a:defRPr lang="de-DE" sz="1400"/>
            </a:lvl4pPr>
            <a:lvl5pPr>
              <a:lnSpc>
                <a:spcPct val="120000"/>
              </a:lnSpc>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titel">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el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9" name="Bildplatzhalt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rtlCol="0">
            <a:normAutofit/>
          </a:bodyPr>
          <a:lstStyle>
            <a:lvl1pPr marL="0" indent="0" algn="ctr">
              <a:buNone/>
              <a:defRPr lang="de-DE" sz="2000">
                <a:solidFill>
                  <a:schemeClr val="bg1"/>
                </a:solidFill>
              </a:defRPr>
            </a:lvl1pPr>
          </a:lstStyle>
          <a:p>
            <a:pPr rtl="0"/>
            <a:r>
              <a:rPr lang="de-DE"/>
              <a:t>Bild durch Klicken auf ein Symbol einzufügen</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Übersicht">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el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rtlCol="0" anchor="b">
            <a:normAutofit/>
          </a:bodyPr>
          <a:lstStyle>
            <a:lvl1pPr>
              <a:defRPr lang="de-DE" sz="4800"/>
            </a:lvl1pPr>
          </a:lstStyle>
          <a:p>
            <a:pPr rtl="0"/>
            <a:r>
              <a:rPr lang="de-DE"/>
              <a:t>Titel durch Klicken hinzufügen</a:t>
            </a:r>
          </a:p>
        </p:txBody>
      </p:sp>
      <p:sp>
        <p:nvSpPr>
          <p:cNvPr id="12" name="Bildplatzhalt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rtlCol="0">
            <a:normAutofit/>
          </a:bodyPr>
          <a:lstStyle>
            <a:lvl1pPr marL="0" indent="0" algn="ctr">
              <a:buNone/>
              <a:defRPr lang="de-DE" sz="2000"/>
            </a:lvl1pPr>
          </a:lstStyle>
          <a:p>
            <a:pPr rtl="0"/>
            <a:r>
              <a:rPr lang="de-DE"/>
              <a:t>Bild durch Klicken auf Symbol hinzufügen</a:t>
            </a:r>
          </a:p>
        </p:txBody>
      </p:sp>
      <p:sp>
        <p:nvSpPr>
          <p:cNvPr id="10" name="Inhaltsplatzhalt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rtlCol="0">
            <a:normAutofit/>
          </a:bodyPr>
          <a:lstStyle>
            <a:lvl1pPr marL="0" indent="0">
              <a:buFont typeface="Arial" panose="020B0604020202020204" pitchFamily="34" charset="0"/>
              <a:buNone/>
              <a:defRPr lang="de-DE" sz="2000"/>
            </a:lvl1pPr>
            <a:lvl2pPr marL="457200" indent="0">
              <a:buNone/>
              <a:defRPr lang="de-DE" sz="1800"/>
            </a:lvl2pPr>
            <a:lvl3pPr marL="914400" indent="0">
              <a:buNone/>
              <a:defRPr lang="de-DE" sz="1600"/>
            </a:lvl3pPr>
            <a:lvl4pPr marL="1371600" indent="0">
              <a:buNone/>
              <a:defRPr lang="de-DE" sz="1400"/>
            </a:lvl4pPr>
            <a:lvl5pPr marL="1828800" indent="0">
              <a:buNone/>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fik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el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inhalt und linke Abbildung 1">
    <p:bg>
      <p:bgPr>
        <a:solidFill>
          <a:schemeClr val="tx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el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rtlCol="0" anchor="b">
            <a:normAutofit/>
          </a:bodyPr>
          <a:lstStyle>
            <a:lvl1pPr>
              <a:defRPr lang="de-DE" sz="4800">
                <a:solidFill>
                  <a:schemeClr val="bg1"/>
                </a:solidFill>
              </a:defRPr>
            </a:lvl1pPr>
          </a:lstStyle>
          <a:p>
            <a:pPr rtl="0"/>
            <a:r>
              <a:rPr lang="de-DE"/>
              <a:t>Mastertitelformat bearbeiten</a:t>
            </a:r>
            <a:endParaRPr lang="de-DE" dirty="0"/>
          </a:p>
        </p:txBody>
      </p:sp>
      <p:sp>
        <p:nvSpPr>
          <p:cNvPr id="11" name="Bildplatzhalt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rtlCol="0">
            <a:normAutofit/>
          </a:bodyPr>
          <a:lstStyle>
            <a:lvl1pPr marL="0" indent="0" algn="l">
              <a:buNone/>
              <a:defRPr lang="de-DE" sz="2000">
                <a:solidFill>
                  <a:schemeClr val="bg1"/>
                </a:solidFill>
              </a:defRPr>
            </a:lvl1pPr>
          </a:lstStyle>
          <a:p>
            <a:pPr rtl="0"/>
            <a:r>
              <a:rPr lang="de-DE"/>
              <a:t>Bild durch Klicken auf Symbol hinzufügen</a:t>
            </a:r>
          </a:p>
        </p:txBody>
      </p:sp>
      <p:sp>
        <p:nvSpPr>
          <p:cNvPr id="9" name="Inhaltsplatzhalt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rtlCol="0">
            <a:normAutofit/>
          </a:bodyPr>
          <a:lstStyle>
            <a:lvl1pPr marL="0" indent="0">
              <a:spcBef>
                <a:spcPts val="0"/>
              </a:spcBef>
              <a:spcAft>
                <a:spcPts val="1200"/>
              </a:spcAft>
              <a:buNone/>
              <a:defRPr lang="de-DE" sz="2000">
                <a:solidFill>
                  <a:schemeClr val="bg1"/>
                </a:solidFill>
              </a:defRPr>
            </a:lvl1pPr>
            <a:lvl2pPr marL="742950" indent="-285750">
              <a:spcBef>
                <a:spcPts val="0"/>
              </a:spcBef>
              <a:spcAft>
                <a:spcPts val="1200"/>
              </a:spcAft>
              <a:buFont typeface="Arial" panose="020B0604020202020204" pitchFamily="34" charset="0"/>
              <a:buChar char="•"/>
              <a:defRPr lang="de-DE" sz="1800">
                <a:solidFill>
                  <a:schemeClr val="bg1"/>
                </a:solidFill>
              </a:defRPr>
            </a:lvl2pPr>
            <a:lvl3pPr marL="1200150" indent="-285750">
              <a:spcBef>
                <a:spcPts val="0"/>
              </a:spcBef>
              <a:spcAft>
                <a:spcPts val="1200"/>
              </a:spcAft>
              <a:buFont typeface="Arial" panose="020B0604020202020204" pitchFamily="34" charset="0"/>
              <a:buChar char="•"/>
              <a:defRPr lang="de-DE" sz="1600">
                <a:solidFill>
                  <a:schemeClr val="bg1"/>
                </a:solidFill>
              </a:defRPr>
            </a:lvl3pPr>
            <a:lvl4pPr marL="1657350" indent="-285750">
              <a:spcBef>
                <a:spcPts val="0"/>
              </a:spcBef>
              <a:spcAft>
                <a:spcPts val="1200"/>
              </a:spcAft>
              <a:buFont typeface="Arial" panose="020B0604020202020204" pitchFamily="34" charset="0"/>
              <a:buChar char="•"/>
              <a:defRPr lang="de-DE" sz="1400">
                <a:solidFill>
                  <a:schemeClr val="bg1"/>
                </a:solidFill>
              </a:defRPr>
            </a:lvl4pPr>
            <a:lvl5pPr marL="2114550" indent="-285750">
              <a:spcBef>
                <a:spcPts val="0"/>
              </a:spcBef>
              <a:spcAft>
                <a:spcPts val="1200"/>
              </a:spcAft>
              <a:buFont typeface="Arial" panose="020B0604020202020204" pitchFamily="34" charset="0"/>
              <a:buChar char="•"/>
              <a:defRPr lang="de-DE" sz="1400">
                <a:solidFill>
                  <a:schemeClr val="bg1"/>
                </a:solidFill>
              </a:defRPr>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zwei Inhalte 1">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fik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el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zwei Inhalte 2">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fik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el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rtlCol="0">
            <a:normAutofit/>
          </a:bodyPr>
          <a:lstStyle>
            <a:lvl1pPr>
              <a:spcBef>
                <a:spcPts val="0"/>
              </a:spcBef>
              <a:spcAft>
                <a:spcPts val="1200"/>
              </a:spcAft>
              <a:defRPr lang="de-DE" sz="2000" b="1"/>
            </a:lvl1pPr>
            <a:lvl2pPr>
              <a:spcBef>
                <a:spcPts val="0"/>
              </a:spcBef>
              <a:spcAft>
                <a:spcPts val="1200"/>
              </a:spcAft>
              <a:defRPr lang="de-DE" sz="1800" b="1"/>
            </a:lvl2pPr>
            <a:lvl3pPr>
              <a:spcBef>
                <a:spcPts val="0"/>
              </a:spcBef>
              <a:spcAft>
                <a:spcPts val="1200"/>
              </a:spcAft>
              <a:defRPr lang="de-DE" sz="1600" b="1"/>
            </a:lvl3pPr>
            <a:lvl4pPr>
              <a:spcBef>
                <a:spcPts val="0"/>
              </a:spcBef>
              <a:spcAft>
                <a:spcPts val="1200"/>
              </a:spcAft>
              <a:defRPr lang="de-DE" sz="1400" b="1"/>
            </a:lvl4pPr>
            <a:lvl5pPr>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inhalt und rechtes Bild">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el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rtlCol="0">
            <a:normAutofit/>
          </a:bodyPr>
          <a:lstStyle>
            <a:lvl1pPr>
              <a:defRPr lang="de-DE" sz="3200"/>
            </a:lvl1pPr>
          </a:lstStyle>
          <a:p>
            <a:pPr rtl="0"/>
            <a:r>
              <a:rPr lang="de-DE"/>
              <a:t>Titel durch Klicken hinzufügen</a:t>
            </a:r>
          </a:p>
        </p:txBody>
      </p:sp>
      <p:sp>
        <p:nvSpPr>
          <p:cNvPr id="10" name="Inhaltsplatzhalt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a:t>‹Nr.›</a:t>
            </a:fld>
            <a:endParaRPr lang="de-DE" dirty="0"/>
          </a:p>
        </p:txBody>
      </p:sp>
      <p:sp>
        <p:nvSpPr>
          <p:cNvPr id="12" name="Bildplatzhalt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rtlCol="0">
            <a:normAutofit/>
          </a:bodyPr>
          <a:lstStyle>
            <a:lvl1pPr marL="0" indent="0" algn="r">
              <a:buNone/>
              <a:defRPr lang="de-DE" sz="2000"/>
            </a:lvl1pPr>
          </a:lstStyle>
          <a:p>
            <a:pPr rtl="0"/>
            <a:r>
              <a:rPr lang="de-DE"/>
              <a:t>Bild durch Klicken auf Symbol hinzufügen</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p>
        </p:txBody>
      </p:sp>
      <p:sp>
        <p:nvSpPr>
          <p:cNvPr id="3" name="Textplatzhalt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de-DE" sz="900">
                <a:solidFill>
                  <a:schemeClr val="tx1">
                    <a:tint val="75000"/>
                  </a:schemeClr>
                </a:solidFill>
              </a:defRPr>
            </a:lvl1pPr>
          </a:lstStyle>
          <a:p>
            <a:pPr rtl="0"/>
            <a:endParaRPr lang="de-DE" dirty="0"/>
          </a:p>
        </p:txBody>
      </p:sp>
      <p:sp>
        <p:nvSpPr>
          <p:cNvPr id="5" name="Fußzeilenplatzhalt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900">
                <a:solidFill>
                  <a:schemeClr val="tx1">
                    <a:tint val="75000"/>
                  </a:schemeClr>
                </a:solidFill>
              </a:defRPr>
            </a:lvl1pPr>
          </a:lstStyle>
          <a:p>
            <a:pPr rtl="0"/>
            <a:r>
              <a:rPr lang="de-DE" dirty="0"/>
              <a:t>Verkaufspräsentation</a:t>
            </a:r>
          </a:p>
        </p:txBody>
      </p:sp>
      <p:sp>
        <p:nvSpPr>
          <p:cNvPr id="6" name="Foliennummernplatzhalt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de-DE" sz="900">
                <a:solidFill>
                  <a:schemeClr val="tx1">
                    <a:tint val="75000"/>
                  </a:schemeClr>
                </a:solidFill>
              </a:defRPr>
            </a:lvl1pPr>
          </a:lstStyle>
          <a:p>
            <a:pPr rtl="0"/>
            <a:fld id="{B5CEABB6-07DC-46E8-9B57-56EC44A396E5}" type="slidenum">
              <a:rPr lang="de-DE" smtClean="0"/>
              <a:pPr/>
              <a:t>‹Nr.›</a:t>
            </a:fld>
            <a:endParaRPr lang="de-DE"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lang="de-DE"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440D96-BFFB-05BD-30ED-0352500CD058}"/>
              </a:ext>
            </a:extLst>
          </p:cNvPr>
          <p:cNvSpPr>
            <a:spLocks noGrp="1"/>
          </p:cNvSpPr>
          <p:nvPr>
            <p:ph type="title"/>
          </p:nvPr>
        </p:nvSpPr>
        <p:spPr>
          <a:xfrm>
            <a:off x="6126480" y="1310639"/>
            <a:ext cx="4805997" cy="3500420"/>
          </a:xfrm>
        </p:spPr>
        <p:txBody>
          <a:bodyPr rtlCol="0" anchor="b">
            <a:normAutofit/>
          </a:bodyPr>
          <a:lstStyle>
            <a:defPPr>
              <a:defRPr lang="de-DE"/>
            </a:defPPr>
          </a:lstStyle>
          <a:p>
            <a:r>
              <a:rPr lang="en-US" dirty="0"/>
              <a:t>Smart Mobility: Traffic &amp; Parking Management</a:t>
            </a:r>
            <a:endParaRPr lang="de-DE" dirty="0"/>
          </a:p>
        </p:txBody>
      </p:sp>
      <p:pic>
        <p:nvPicPr>
          <p:cNvPr id="4" name="Grafik 3" descr="Ein Bild, das draußen, Himmel, Landschaft, Baum enthält.&#10;&#10;KI-generierte Inhalte können fehlerhaft sein.">
            <a:extLst>
              <a:ext uri="{FF2B5EF4-FFF2-40B4-BE49-F238E27FC236}">
                <a16:creationId xmlns:a16="http://schemas.microsoft.com/office/drawing/2014/main" id="{87DDCFD8-B7EF-57FF-25DB-44DBF7715BA4}"/>
              </a:ext>
            </a:extLst>
          </p:cNvPr>
          <p:cNvPicPr>
            <a:picLocks noChangeAspect="1"/>
          </p:cNvPicPr>
          <p:nvPr/>
        </p:nvPicPr>
        <p:blipFill>
          <a:blip r:embed="rId3"/>
          <a:srcRect l="23078" r="17588" b="-2"/>
          <a:stretch>
            <a:fillRect/>
          </a:stretch>
        </p:blipFill>
        <p:spPr>
          <a:xfrm>
            <a:off x="20" y="-10160"/>
            <a:ext cx="60959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a:noFill/>
        </p:spPr>
      </p:pic>
      <p:sp>
        <p:nvSpPr>
          <p:cNvPr id="9" name="Content Placeholder 3">
            <a:extLst>
              <a:ext uri="{FF2B5EF4-FFF2-40B4-BE49-F238E27FC236}">
                <a16:creationId xmlns:a16="http://schemas.microsoft.com/office/drawing/2014/main" id="{3F66033B-CAD0-2858-4C62-6DDFEE49E74F}"/>
              </a:ext>
            </a:extLst>
          </p:cNvPr>
          <p:cNvSpPr>
            <a:spLocks noGrp="1"/>
          </p:cNvSpPr>
          <p:nvPr>
            <p:ph sz="quarter" idx="10"/>
          </p:nvPr>
        </p:nvSpPr>
        <p:spPr>
          <a:xfrm>
            <a:off x="6126164" y="5014258"/>
            <a:ext cx="4275742" cy="1548467"/>
          </a:xfrm>
        </p:spPr>
        <p:txBody>
          <a:bodyPr>
            <a:normAutofit fontScale="92500" lnSpcReduction="10000"/>
          </a:bodyPr>
          <a:lstStyle/>
          <a:p>
            <a:r>
              <a:rPr lang="en-US" dirty="0"/>
              <a:t>The Digital Twin for Optimized Mobility</a:t>
            </a:r>
          </a:p>
          <a:p>
            <a:endParaRPr lang="en-US" dirty="0"/>
          </a:p>
          <a:p>
            <a:pPr algn="r">
              <a:spcBef>
                <a:spcPts val="0"/>
              </a:spcBef>
            </a:pPr>
            <a:r>
              <a:rPr lang="en-US" sz="1400" dirty="0"/>
              <a:t>Made by </a:t>
            </a:r>
          </a:p>
          <a:p>
            <a:pPr algn="r">
              <a:spcBef>
                <a:spcPts val="0"/>
              </a:spcBef>
            </a:pPr>
            <a:r>
              <a:rPr lang="en-US" sz="1400" dirty="0"/>
              <a:t>Marvin Beste</a:t>
            </a:r>
          </a:p>
          <a:p>
            <a:pPr algn="r">
              <a:spcBef>
                <a:spcPts val="0"/>
              </a:spcBef>
            </a:pPr>
            <a:r>
              <a:rPr lang="en-US" sz="1400" dirty="0"/>
              <a:t>Viktor </a:t>
            </a:r>
            <a:r>
              <a:rPr lang="en-US" sz="1400" dirty="0" err="1"/>
              <a:t>Reiswich</a:t>
            </a:r>
            <a:endParaRPr lang="en-US" sz="1400" dirty="0"/>
          </a:p>
          <a:p>
            <a:pPr algn="r">
              <a:spcBef>
                <a:spcPts val="0"/>
              </a:spcBef>
            </a:pPr>
            <a:r>
              <a:rPr lang="en-US" sz="1400" dirty="0"/>
              <a:t>Petra </a:t>
            </a:r>
            <a:r>
              <a:rPr lang="en-US" sz="1400" dirty="0" err="1"/>
              <a:t>Czettisch</a:t>
            </a:r>
            <a:endParaRPr lang="en-US" sz="1400" dirty="0"/>
          </a:p>
          <a:p>
            <a:pPr algn="r">
              <a:spcBef>
                <a:spcPts val="0"/>
              </a:spcBef>
            </a:pPr>
            <a:r>
              <a:rPr lang="en-US" sz="1400" dirty="0"/>
              <a:t>Leander Lohaus</a:t>
            </a:r>
          </a:p>
        </p:txBody>
      </p:sp>
    </p:spTree>
    <p:extLst>
      <p:ext uri="{BB962C8B-B14F-4D97-AF65-F5344CB8AC3E}">
        <p14:creationId xmlns:p14="http://schemas.microsoft.com/office/powerpoint/2010/main" val="294539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5F4656-A6DB-866D-6AB5-15D8869605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C7C3C3-0965-2DDC-0C78-FA1FA55CC132}"/>
              </a:ext>
            </a:extLst>
          </p:cNvPr>
          <p:cNvSpPr>
            <a:spLocks noGrp="1"/>
          </p:cNvSpPr>
          <p:nvPr>
            <p:ph type="title"/>
          </p:nvPr>
        </p:nvSpPr>
        <p:spPr>
          <a:xfrm>
            <a:off x="916385" y="446313"/>
            <a:ext cx="5179615" cy="1448747"/>
          </a:xfrm>
        </p:spPr>
        <p:txBody>
          <a:bodyPr rtlCol="0" anchor="ctr">
            <a:normAutofit/>
          </a:bodyPr>
          <a:lstStyle>
            <a:defPPr>
              <a:defRPr lang="de-DE"/>
            </a:defPPr>
          </a:lstStyle>
          <a:p>
            <a:pPr rtl="0"/>
            <a:r>
              <a:rPr lang="de-DE" dirty="0"/>
              <a:t>The Problems</a:t>
            </a:r>
          </a:p>
        </p:txBody>
      </p:sp>
      <p:sp>
        <p:nvSpPr>
          <p:cNvPr id="3" name="Inhaltsplatzhalter 2">
            <a:extLst>
              <a:ext uri="{FF2B5EF4-FFF2-40B4-BE49-F238E27FC236}">
                <a16:creationId xmlns:a16="http://schemas.microsoft.com/office/drawing/2014/main" id="{1874017B-2970-1F8F-644C-66B9C3E94E80}"/>
              </a:ext>
            </a:extLst>
          </p:cNvPr>
          <p:cNvSpPr>
            <a:spLocks noGrp="1"/>
          </p:cNvSpPr>
          <p:nvPr>
            <p:ph sz="quarter" idx="10"/>
          </p:nvPr>
        </p:nvSpPr>
        <p:spPr>
          <a:xfrm>
            <a:off x="914399" y="2022250"/>
            <a:ext cx="5181600" cy="4224004"/>
          </a:xfrm>
        </p:spPr>
        <p:txBody>
          <a:bodyPr rtlCol="0">
            <a:normAutofit lnSpcReduction="10000"/>
          </a:bodyPr>
          <a:lstStyle>
            <a:defPPr>
              <a:defRPr lang="de-DE"/>
            </a:defPPr>
          </a:lstStyle>
          <a:p>
            <a:pPr marL="0" indent="0">
              <a:buNone/>
            </a:pPr>
            <a:r>
              <a:rPr lang="en-US" sz="2800" b="1" dirty="0"/>
              <a:t>Traffic:</a:t>
            </a:r>
          </a:p>
          <a:p>
            <a:pPr lvl="1"/>
            <a:r>
              <a:rPr lang="en-US" sz="2400" dirty="0"/>
              <a:t>Traffic violations </a:t>
            </a:r>
          </a:p>
          <a:p>
            <a:pPr lvl="1"/>
            <a:r>
              <a:rPr lang="en-US" sz="2400" dirty="0"/>
              <a:t>Accident rates</a:t>
            </a:r>
          </a:p>
          <a:p>
            <a:pPr lvl="1"/>
            <a:r>
              <a:rPr lang="en-US" sz="2400" dirty="0"/>
              <a:t>Driver behavior &amp; awareness </a:t>
            </a:r>
          </a:p>
          <a:p>
            <a:pPr lvl="1"/>
            <a:r>
              <a:rPr lang="en-US" sz="2400" dirty="0"/>
              <a:t>Road safety</a:t>
            </a:r>
          </a:p>
          <a:p>
            <a:pPr lvl="1"/>
            <a:r>
              <a:rPr lang="en-US" sz="2400" dirty="0"/>
              <a:t>Peak-hour congestion</a:t>
            </a:r>
          </a:p>
          <a:p>
            <a:pPr marL="0" indent="0">
              <a:buNone/>
            </a:pPr>
            <a:r>
              <a:rPr lang="en-US" sz="2800" b="1" dirty="0"/>
              <a:t>Parking:</a:t>
            </a:r>
          </a:p>
          <a:p>
            <a:pPr lvl="1"/>
            <a:r>
              <a:rPr lang="en-US" sz="2400" dirty="0"/>
              <a:t>Cut cruising</a:t>
            </a:r>
          </a:p>
          <a:p>
            <a:pPr lvl="1"/>
            <a:r>
              <a:rPr lang="en-US" sz="2400" dirty="0"/>
              <a:t>Double parking</a:t>
            </a:r>
            <a:endParaRPr lang="de-DE" sz="2400" dirty="0"/>
          </a:p>
        </p:txBody>
      </p:sp>
      <p:sp>
        <p:nvSpPr>
          <p:cNvPr id="4" name="Foliennummernplatzhalter 3">
            <a:extLst>
              <a:ext uri="{FF2B5EF4-FFF2-40B4-BE49-F238E27FC236}">
                <a16:creationId xmlns:a16="http://schemas.microsoft.com/office/drawing/2014/main" id="{9C12CE81-3F74-B05E-8E08-004532DDF6F7}"/>
              </a:ext>
            </a:extLst>
          </p:cNvPr>
          <p:cNvSpPr>
            <a:spLocks noGrp="1"/>
          </p:cNvSpPr>
          <p:nvPr>
            <p:ph type="sldNum" sz="quarter" idx="4"/>
          </p:nvPr>
        </p:nvSpPr>
        <p:spPr>
          <a:xfrm>
            <a:off x="914400" y="6246254"/>
            <a:ext cx="631065" cy="296214"/>
          </a:xfrm>
        </p:spPr>
        <p:txBody>
          <a:bodyPr rtlCol="0" anchor="ctr">
            <a:normAutofit/>
          </a:bodyPr>
          <a:lstStyle>
            <a:defPPr>
              <a:defRPr lang="de-DE"/>
            </a:defPPr>
          </a:lstStyle>
          <a:p>
            <a:pPr rtl="0">
              <a:spcAft>
                <a:spcPts val="600"/>
              </a:spcAft>
            </a:pPr>
            <a:fld id="{B5CEABB6-07DC-46E8-9B57-56EC44A396E5}" type="slidenum">
              <a:rPr lang="de-DE" smtClean="0"/>
              <a:pPr rtl="0">
                <a:spcAft>
                  <a:spcPts val="600"/>
                </a:spcAft>
              </a:pPr>
              <a:t>2</a:t>
            </a:fld>
            <a:endParaRPr lang="de-DE"/>
          </a:p>
        </p:txBody>
      </p:sp>
      <p:pic>
        <p:nvPicPr>
          <p:cNvPr id="7" name="Grafik 6" descr="Ein Bild, das draußen, Landfahrzeug, Gebäude, Text enthält.&#10;&#10;KI-generierte Inhalte können fehlerhaft sein.">
            <a:extLst>
              <a:ext uri="{FF2B5EF4-FFF2-40B4-BE49-F238E27FC236}">
                <a16:creationId xmlns:a16="http://schemas.microsoft.com/office/drawing/2014/main" id="{7016CDFE-CC87-B3B4-638F-0991C77923BC}"/>
              </a:ext>
            </a:extLst>
          </p:cNvPr>
          <p:cNvPicPr>
            <a:picLocks noChangeAspect="1"/>
          </p:cNvPicPr>
          <p:nvPr/>
        </p:nvPicPr>
        <p:blipFill>
          <a:blip r:embed="rId3"/>
          <a:srcRect l="26585" r="18887" b="-1"/>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77063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52241-ADA8-0800-5443-8A1AAB541C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D825CE-6C1C-D0B1-46BA-944289E773F5}"/>
              </a:ext>
            </a:extLst>
          </p:cNvPr>
          <p:cNvSpPr>
            <a:spLocks noGrp="1"/>
          </p:cNvSpPr>
          <p:nvPr>
            <p:ph type="title"/>
          </p:nvPr>
        </p:nvSpPr>
        <p:spPr>
          <a:xfrm>
            <a:off x="914399" y="365126"/>
            <a:ext cx="7273637" cy="723210"/>
          </a:xfrm>
        </p:spPr>
        <p:txBody>
          <a:bodyPr rtlCol="0" anchor="ctr">
            <a:normAutofit/>
          </a:bodyPr>
          <a:lstStyle>
            <a:defPPr>
              <a:defRPr lang="de-DE"/>
            </a:defPPr>
          </a:lstStyle>
          <a:p>
            <a:pPr rtl="0"/>
            <a:r>
              <a:rPr lang="de-DE" dirty="0" err="1"/>
              <a:t>Our</a:t>
            </a:r>
            <a:r>
              <a:rPr lang="de-DE" dirty="0"/>
              <a:t> Target Group </a:t>
            </a:r>
          </a:p>
        </p:txBody>
      </p:sp>
      <p:sp>
        <p:nvSpPr>
          <p:cNvPr id="4" name="Foliennummernplatzhalter 3">
            <a:extLst>
              <a:ext uri="{FF2B5EF4-FFF2-40B4-BE49-F238E27FC236}">
                <a16:creationId xmlns:a16="http://schemas.microsoft.com/office/drawing/2014/main" id="{36A462D4-7842-64C3-7803-50307BD97B66}"/>
              </a:ext>
            </a:extLst>
          </p:cNvPr>
          <p:cNvSpPr>
            <a:spLocks noGrp="1"/>
          </p:cNvSpPr>
          <p:nvPr>
            <p:ph type="sldNum" sz="quarter" idx="4"/>
          </p:nvPr>
        </p:nvSpPr>
        <p:spPr>
          <a:xfrm>
            <a:off x="914400" y="6246254"/>
            <a:ext cx="631065" cy="296214"/>
          </a:xfrm>
        </p:spPr>
        <p:txBody>
          <a:bodyPr rtlCol="0" anchor="ctr">
            <a:normAutofit/>
          </a:bodyPr>
          <a:lstStyle>
            <a:defPPr>
              <a:defRPr lang="de-DE"/>
            </a:defPPr>
          </a:lstStyle>
          <a:p>
            <a:pPr rtl="0">
              <a:spcAft>
                <a:spcPts val="600"/>
              </a:spcAft>
            </a:pPr>
            <a:fld id="{B5CEABB6-07DC-46E8-9B57-56EC44A396E5}" type="slidenum">
              <a:rPr lang="de-DE" smtClean="0"/>
              <a:pPr rtl="0">
                <a:spcAft>
                  <a:spcPts val="600"/>
                </a:spcAft>
              </a:pPr>
              <a:t>3</a:t>
            </a:fld>
            <a:endParaRPr lang="de-DE"/>
          </a:p>
        </p:txBody>
      </p:sp>
      <p:pic>
        <p:nvPicPr>
          <p:cNvPr id="5" name="Grafik 4" descr="Ein Bild, das Schwarz, Dunkelheit enthält.&#10;&#10;KI-generierte Inhalte können fehlerhaft sein.">
            <a:extLst>
              <a:ext uri="{FF2B5EF4-FFF2-40B4-BE49-F238E27FC236}">
                <a16:creationId xmlns:a16="http://schemas.microsoft.com/office/drawing/2014/main" id="{821F27CD-A4FC-5799-53CE-A2F77A935DF5}"/>
              </a:ext>
            </a:extLst>
          </p:cNvPr>
          <p:cNvPicPr>
            <a:picLocks noChangeAspect="1"/>
          </p:cNvPicPr>
          <p:nvPr/>
        </p:nvPicPr>
        <p:blipFill>
          <a:blip r:embed="rId3"/>
          <a:stretch>
            <a:fillRect/>
          </a:stretch>
        </p:blipFill>
        <p:spPr>
          <a:xfrm>
            <a:off x="1709461" y="568476"/>
            <a:ext cx="7628062" cy="5721047"/>
          </a:xfrm>
          <a:prstGeom prst="rect">
            <a:avLst/>
          </a:prstGeom>
        </p:spPr>
      </p:pic>
    </p:spTree>
    <p:extLst>
      <p:ext uri="{BB962C8B-B14F-4D97-AF65-F5344CB8AC3E}">
        <p14:creationId xmlns:p14="http://schemas.microsoft.com/office/powerpoint/2010/main" val="3692857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62CCB0-E2FD-C7FB-3994-C9BF7469420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4472F7F-6CB8-92CF-E148-0793247C6668}"/>
              </a:ext>
            </a:extLst>
          </p:cNvPr>
          <p:cNvSpPr>
            <a:spLocks noGrp="1"/>
          </p:cNvSpPr>
          <p:nvPr>
            <p:ph type="title"/>
          </p:nvPr>
        </p:nvSpPr>
        <p:spPr>
          <a:xfrm>
            <a:off x="6126480" y="1310640"/>
            <a:ext cx="4805997" cy="1563190"/>
          </a:xfrm>
        </p:spPr>
        <p:txBody>
          <a:bodyPr rtlCol="0" anchor="b">
            <a:normAutofit/>
          </a:bodyPr>
          <a:lstStyle>
            <a:defPPr>
              <a:defRPr lang="de-DE"/>
            </a:defPPr>
          </a:lstStyle>
          <a:p>
            <a:pPr rtl="0"/>
            <a:r>
              <a:rPr lang="de-DE" dirty="0"/>
              <a:t>Unique Value Proposition </a:t>
            </a:r>
          </a:p>
        </p:txBody>
      </p:sp>
      <p:pic>
        <p:nvPicPr>
          <p:cNvPr id="6" name="Picture 5" descr="Unscharfes Mikrobild eines Straßenverkehrs">
            <a:extLst>
              <a:ext uri="{FF2B5EF4-FFF2-40B4-BE49-F238E27FC236}">
                <a16:creationId xmlns:a16="http://schemas.microsoft.com/office/drawing/2014/main" id="{AA3AA404-93D3-4294-8199-4014775B11F3}"/>
              </a:ext>
            </a:extLst>
          </p:cNvPr>
          <p:cNvPicPr>
            <a:picLocks noChangeAspect="1"/>
          </p:cNvPicPr>
          <p:nvPr/>
        </p:nvPicPr>
        <p:blipFill>
          <a:blip r:embed="rId3"/>
          <a:srcRect l="13439" r="27227" b="-2"/>
          <a:stretch>
            <a:fillRect/>
          </a:stretch>
        </p:blipFill>
        <p:spPr>
          <a:xfrm>
            <a:off x="20" y="-10160"/>
            <a:ext cx="60959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a:noFill/>
        </p:spPr>
      </p:pic>
      <p:sp>
        <p:nvSpPr>
          <p:cNvPr id="3" name="Inhaltsplatzhalter 2">
            <a:extLst>
              <a:ext uri="{FF2B5EF4-FFF2-40B4-BE49-F238E27FC236}">
                <a16:creationId xmlns:a16="http://schemas.microsoft.com/office/drawing/2014/main" id="{794A42DC-CD07-2993-C377-A636901E4196}"/>
              </a:ext>
            </a:extLst>
          </p:cNvPr>
          <p:cNvSpPr>
            <a:spLocks noGrp="1"/>
          </p:cNvSpPr>
          <p:nvPr>
            <p:ph sz="quarter" idx="10"/>
          </p:nvPr>
        </p:nvSpPr>
        <p:spPr>
          <a:xfrm>
            <a:off x="6126164" y="3483429"/>
            <a:ext cx="4696656" cy="3079297"/>
          </a:xfrm>
        </p:spPr>
        <p:txBody>
          <a:bodyPr rtlCol="0">
            <a:normAutofit/>
          </a:bodyPr>
          <a:lstStyle>
            <a:defPPr>
              <a:defRPr lang="de-DE"/>
            </a:defPPr>
          </a:lstStyle>
          <a:p>
            <a:pPr marL="0" indent="0">
              <a:buNone/>
            </a:pPr>
            <a:r>
              <a:rPr lang="en-US" sz="2800" dirty="0"/>
              <a:t>A scalable All-In-One IoT Solution that unites drivers and city authorities to optimize parking, traffic flow, and urban mobility.</a:t>
            </a:r>
            <a:endParaRPr lang="de-DE" sz="2800" cap="none" dirty="0"/>
          </a:p>
        </p:txBody>
      </p:sp>
      <p:sp>
        <p:nvSpPr>
          <p:cNvPr id="4" name="Foliennummernplatzhalter 3" hidden="1">
            <a:extLst>
              <a:ext uri="{FF2B5EF4-FFF2-40B4-BE49-F238E27FC236}">
                <a16:creationId xmlns:a16="http://schemas.microsoft.com/office/drawing/2014/main" id="{C6A61F76-D5DC-8824-18B9-7A5FBD3377AE}"/>
              </a:ext>
            </a:extLst>
          </p:cNvPr>
          <p:cNvSpPr>
            <a:spLocks noGrp="1"/>
          </p:cNvSpPr>
          <p:nvPr>
            <p:ph type="sldNum" sz="quarter" idx="4294967295"/>
          </p:nvPr>
        </p:nvSpPr>
        <p:spPr>
          <a:xfrm>
            <a:off x="914400" y="6246254"/>
            <a:ext cx="631065" cy="296214"/>
          </a:xfrm>
        </p:spPr>
        <p:txBody>
          <a:bodyPr rtlCol="0"/>
          <a:lstStyle>
            <a:defPPr>
              <a:defRPr lang="de-DE"/>
            </a:defPPr>
          </a:lstStyle>
          <a:p>
            <a:pPr rtl="0">
              <a:spcAft>
                <a:spcPts val="600"/>
              </a:spcAft>
            </a:pPr>
            <a:fld id="{B5CEABB6-07DC-46E8-9B57-56EC44A396E5}" type="slidenum">
              <a:rPr lang="de-DE" smtClean="0"/>
              <a:pPr rtl="0">
                <a:spcAft>
                  <a:spcPts val="600"/>
                </a:spcAft>
              </a:pPr>
              <a:t>4</a:t>
            </a:fld>
            <a:endParaRPr lang="de-DE"/>
          </a:p>
        </p:txBody>
      </p:sp>
    </p:spTree>
    <p:extLst>
      <p:ext uri="{BB962C8B-B14F-4D97-AF65-F5344CB8AC3E}">
        <p14:creationId xmlns:p14="http://schemas.microsoft.com/office/powerpoint/2010/main" val="45459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BFC8C-5F26-7803-8DDA-7C355D21B248}"/>
              </a:ext>
            </a:extLst>
          </p:cNvPr>
          <p:cNvSpPr>
            <a:spLocks noGrp="1"/>
          </p:cNvSpPr>
          <p:nvPr>
            <p:ph type="title"/>
          </p:nvPr>
        </p:nvSpPr>
        <p:spPr>
          <a:xfrm>
            <a:off x="916385" y="480179"/>
            <a:ext cx="5784135" cy="1448747"/>
          </a:xfrm>
        </p:spPr>
        <p:txBody>
          <a:bodyPr anchor="ctr">
            <a:normAutofit/>
          </a:bodyPr>
          <a:lstStyle/>
          <a:p>
            <a:r>
              <a:rPr lang="de-DE" dirty="0" err="1"/>
              <a:t>Our</a:t>
            </a:r>
            <a:r>
              <a:rPr lang="de-DE" dirty="0"/>
              <a:t> Solution: </a:t>
            </a:r>
            <a:br>
              <a:rPr lang="de-DE" dirty="0"/>
            </a:br>
            <a:r>
              <a:rPr lang="de-DE" dirty="0"/>
              <a:t>City Administration &amp; </a:t>
            </a:r>
            <a:r>
              <a:rPr lang="de-DE" dirty="0" err="1"/>
              <a:t>Planning</a:t>
            </a:r>
            <a:r>
              <a:rPr lang="de-DE" dirty="0"/>
              <a:t> Office</a:t>
            </a:r>
          </a:p>
        </p:txBody>
      </p:sp>
      <p:sp>
        <p:nvSpPr>
          <p:cNvPr id="3" name="Inhaltsplatzhalter 2">
            <a:extLst>
              <a:ext uri="{FF2B5EF4-FFF2-40B4-BE49-F238E27FC236}">
                <a16:creationId xmlns:a16="http://schemas.microsoft.com/office/drawing/2014/main" id="{2E9D7D95-DD9A-4C6F-C2F6-7DD8217FB15C}"/>
              </a:ext>
            </a:extLst>
          </p:cNvPr>
          <p:cNvSpPr>
            <a:spLocks noGrp="1"/>
          </p:cNvSpPr>
          <p:nvPr>
            <p:ph sz="quarter" idx="10"/>
          </p:nvPr>
        </p:nvSpPr>
        <p:spPr>
          <a:xfrm>
            <a:off x="914398" y="2022250"/>
            <a:ext cx="5648961" cy="4224004"/>
          </a:xfrm>
        </p:spPr>
        <p:txBody>
          <a:bodyPr>
            <a:normAutofit lnSpcReduction="10000"/>
          </a:bodyPr>
          <a:lstStyle/>
          <a:p>
            <a:pPr lvl="0"/>
            <a:r>
              <a:rPr lang="en-US" b="1" dirty="0"/>
              <a:t>Adaptive Analytics Dashboard:</a:t>
            </a:r>
            <a:r>
              <a:rPr lang="en-US" dirty="0"/>
              <a:t> Combines heatmap and graph views for real-time traffic, parking, and safety insights</a:t>
            </a:r>
            <a:endParaRPr lang="de-DE" dirty="0"/>
          </a:p>
          <a:p>
            <a:pPr lvl="0"/>
            <a:r>
              <a:rPr lang="en-US" b="1" dirty="0"/>
              <a:t>Advanced Filtering: </a:t>
            </a:r>
            <a:r>
              <a:rPr lang="en-US" dirty="0"/>
              <a:t>Analyze specific timeframes or focus areas for deeper planning insights</a:t>
            </a:r>
          </a:p>
          <a:p>
            <a:pPr lvl="0"/>
            <a:r>
              <a:rPr lang="en-US" b="1" dirty="0"/>
              <a:t>Urban Simulation Engine:</a:t>
            </a:r>
            <a:r>
              <a:rPr lang="en-US" dirty="0"/>
              <a:t> Test the impact of planned changes</a:t>
            </a:r>
          </a:p>
          <a:p>
            <a:pPr lvl="0"/>
            <a:r>
              <a:rPr lang="en-US" b="1" dirty="0"/>
              <a:t>Improvement Suggestions: </a:t>
            </a:r>
            <a:r>
              <a:rPr lang="en-US" dirty="0"/>
              <a:t>AI-based recommendations for signage, road markings, and infrastructure design</a:t>
            </a:r>
          </a:p>
          <a:p>
            <a:pPr lvl="0"/>
            <a:r>
              <a:rPr lang="en-US" b="1" dirty="0"/>
              <a:t>Automated Emergency Response: </a:t>
            </a:r>
            <a:r>
              <a:rPr lang="en-US" dirty="0"/>
              <a:t>Sends instant alerts to authorities</a:t>
            </a:r>
          </a:p>
          <a:p>
            <a:endParaRPr lang="de-DE" dirty="0"/>
          </a:p>
        </p:txBody>
      </p:sp>
      <p:sp>
        <p:nvSpPr>
          <p:cNvPr id="4" name="Foliennummernplatzhalter 3">
            <a:extLst>
              <a:ext uri="{FF2B5EF4-FFF2-40B4-BE49-F238E27FC236}">
                <a16:creationId xmlns:a16="http://schemas.microsoft.com/office/drawing/2014/main" id="{D1F538C4-DBA9-52CE-86A5-8B3E05B1C09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5</a:t>
            </a:fld>
            <a:endParaRPr lang="de-DE"/>
          </a:p>
        </p:txBody>
      </p:sp>
      <p:pic>
        <p:nvPicPr>
          <p:cNvPr id="10" name="Grafik 9">
            <a:extLst>
              <a:ext uri="{FF2B5EF4-FFF2-40B4-BE49-F238E27FC236}">
                <a16:creationId xmlns:a16="http://schemas.microsoft.com/office/drawing/2014/main" id="{D9C205B8-6B25-87E9-5B7B-1F7F27C21941}"/>
              </a:ext>
            </a:extLst>
          </p:cNvPr>
          <p:cNvPicPr>
            <a:picLocks noChangeAspect="1"/>
          </p:cNvPicPr>
          <p:nvPr/>
        </p:nvPicPr>
        <p:blipFill>
          <a:blip r:embed="rId3"/>
          <a:srcRect l="13038" r="27537"/>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121664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E66768-FCAA-3F1D-6726-DF91F5F3CA95}"/>
              </a:ext>
            </a:extLst>
          </p:cNvPr>
          <p:cNvSpPr>
            <a:spLocks noGrp="1"/>
          </p:cNvSpPr>
          <p:nvPr>
            <p:ph type="title"/>
          </p:nvPr>
        </p:nvSpPr>
        <p:spPr>
          <a:xfrm>
            <a:off x="916385" y="446313"/>
            <a:ext cx="5179615" cy="1448747"/>
          </a:xfrm>
        </p:spPr>
        <p:txBody>
          <a:bodyPr anchor="ctr">
            <a:normAutofit/>
          </a:bodyPr>
          <a:lstStyle/>
          <a:p>
            <a:r>
              <a:rPr lang="de-DE" dirty="0" err="1"/>
              <a:t>Our</a:t>
            </a:r>
            <a:r>
              <a:rPr lang="de-DE" dirty="0"/>
              <a:t> Solution: End-User (Drivers)</a:t>
            </a:r>
          </a:p>
        </p:txBody>
      </p:sp>
      <p:sp>
        <p:nvSpPr>
          <p:cNvPr id="3" name="Inhaltsplatzhalter 2">
            <a:extLst>
              <a:ext uri="{FF2B5EF4-FFF2-40B4-BE49-F238E27FC236}">
                <a16:creationId xmlns:a16="http://schemas.microsoft.com/office/drawing/2014/main" id="{B9A74AD9-A176-98DB-6540-CDB531FDF1BA}"/>
              </a:ext>
            </a:extLst>
          </p:cNvPr>
          <p:cNvSpPr>
            <a:spLocks noGrp="1"/>
          </p:cNvSpPr>
          <p:nvPr>
            <p:ph sz="quarter" idx="10"/>
          </p:nvPr>
        </p:nvSpPr>
        <p:spPr>
          <a:xfrm>
            <a:off x="914398" y="2022250"/>
            <a:ext cx="5602515" cy="4224004"/>
          </a:xfrm>
        </p:spPr>
        <p:txBody>
          <a:bodyPr>
            <a:normAutofit fontScale="92500" lnSpcReduction="20000"/>
          </a:bodyPr>
          <a:lstStyle/>
          <a:p>
            <a:pPr lvl="0"/>
            <a:r>
              <a:rPr lang="en-US" b="1" dirty="0"/>
              <a:t>Smart Parking &amp; Rerouting: </a:t>
            </a:r>
            <a:r>
              <a:rPr lang="en-US" dirty="0"/>
              <a:t>Real-time route and parking suggestions</a:t>
            </a:r>
            <a:endParaRPr lang="de-DE" dirty="0"/>
          </a:p>
          <a:p>
            <a:pPr lvl="0"/>
            <a:r>
              <a:rPr lang="en-US" b="1" dirty="0"/>
              <a:t>Dynamic Map View: </a:t>
            </a:r>
            <a:r>
              <a:rPr lang="en-US" dirty="0"/>
              <a:t>Live traffic, risks, and parking updates</a:t>
            </a:r>
          </a:p>
          <a:p>
            <a:pPr lvl="0"/>
            <a:r>
              <a:rPr lang="en-US" b="1" dirty="0"/>
              <a:t>Safety Alerts: </a:t>
            </a:r>
            <a:r>
              <a:rPr lang="en-US" dirty="0"/>
              <a:t>Instant warnings for weather and road hazards.</a:t>
            </a:r>
          </a:p>
          <a:p>
            <a:pPr lvl="0"/>
            <a:r>
              <a:rPr lang="en-US" b="1" dirty="0"/>
              <a:t>Community Reporting</a:t>
            </a:r>
            <a:r>
              <a:rPr lang="en-US" dirty="0"/>
              <a:t>: Report accidents &amp; road hazards</a:t>
            </a:r>
          </a:p>
          <a:p>
            <a:pPr lvl="0"/>
            <a:r>
              <a:rPr lang="en-US" b="1" dirty="0"/>
              <a:t>Reward System</a:t>
            </a:r>
            <a:r>
              <a:rPr lang="en-US" dirty="0"/>
              <a:t>: Earn rewards for safe &amp; lawful driving</a:t>
            </a:r>
          </a:p>
          <a:p>
            <a:pPr lvl="0"/>
            <a:r>
              <a:rPr lang="en-US" b="1" dirty="0"/>
              <a:t>Driving Preferences: </a:t>
            </a:r>
            <a:r>
              <a:rPr lang="en-US" dirty="0"/>
              <a:t>Avoid narrow, risky, or busy streets</a:t>
            </a:r>
          </a:p>
          <a:p>
            <a:pPr lvl="0"/>
            <a:r>
              <a:rPr lang="en-US" b="1" dirty="0"/>
              <a:t>EV Charging Integration: </a:t>
            </a:r>
            <a:r>
              <a:rPr lang="en-US" dirty="0"/>
              <a:t>Smart suggestions for nearby stations.</a:t>
            </a:r>
          </a:p>
          <a:p>
            <a:pPr marL="0" indent="0">
              <a:buNone/>
            </a:pPr>
            <a:endParaRPr lang="de-DE" dirty="0"/>
          </a:p>
        </p:txBody>
      </p:sp>
      <p:sp>
        <p:nvSpPr>
          <p:cNvPr id="4" name="Foliennummernplatzhalter 3">
            <a:extLst>
              <a:ext uri="{FF2B5EF4-FFF2-40B4-BE49-F238E27FC236}">
                <a16:creationId xmlns:a16="http://schemas.microsoft.com/office/drawing/2014/main" id="{669558AF-8026-1526-239D-D95410D5BE76}"/>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6</a:t>
            </a:fld>
            <a:endParaRPr lang="de-DE"/>
          </a:p>
        </p:txBody>
      </p:sp>
      <p:pic>
        <p:nvPicPr>
          <p:cNvPr id="5" name="Grafik 4">
            <a:extLst>
              <a:ext uri="{FF2B5EF4-FFF2-40B4-BE49-F238E27FC236}">
                <a16:creationId xmlns:a16="http://schemas.microsoft.com/office/drawing/2014/main" id="{A87D921D-CB78-6D72-021D-1DFF274A77EF}"/>
              </a:ext>
            </a:extLst>
          </p:cNvPr>
          <p:cNvPicPr>
            <a:picLocks noChangeAspect="1"/>
          </p:cNvPicPr>
          <p:nvPr/>
        </p:nvPicPr>
        <p:blipFill>
          <a:blip r:embed="rId3"/>
          <a:srcRect l="29918" r="7541" b="-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3624593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48D88-CC24-C328-AB76-F33339F5A68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8E894F0-5264-5AB6-797D-F9C12CEA9B38}"/>
              </a:ext>
            </a:extLst>
          </p:cNvPr>
          <p:cNvSpPr>
            <a:spLocks noGrp="1"/>
          </p:cNvSpPr>
          <p:nvPr>
            <p:ph type="title"/>
          </p:nvPr>
        </p:nvSpPr>
        <p:spPr>
          <a:xfrm>
            <a:off x="923545" y="429661"/>
            <a:ext cx="10354052" cy="553553"/>
          </a:xfrm>
        </p:spPr>
        <p:txBody>
          <a:bodyPr rtlCol="0" anchor="ctr">
            <a:normAutofit/>
          </a:bodyPr>
          <a:lstStyle>
            <a:defPPr>
              <a:defRPr lang="de-DE"/>
            </a:defPPr>
          </a:lstStyle>
          <a:p>
            <a:pPr rtl="0"/>
            <a:r>
              <a:rPr lang="de-DE" dirty="0"/>
              <a:t>The Web </a:t>
            </a:r>
            <a:r>
              <a:rPr lang="de-DE" dirty="0" err="1"/>
              <a:t>Draft</a:t>
            </a:r>
            <a:r>
              <a:rPr lang="de-DE" dirty="0"/>
              <a:t> </a:t>
            </a:r>
          </a:p>
        </p:txBody>
      </p:sp>
      <p:sp>
        <p:nvSpPr>
          <p:cNvPr id="4" name="Foliennummernplatzhalter 3">
            <a:extLst>
              <a:ext uri="{FF2B5EF4-FFF2-40B4-BE49-F238E27FC236}">
                <a16:creationId xmlns:a16="http://schemas.microsoft.com/office/drawing/2014/main" id="{8D1884F1-97C0-2D7A-3CD3-3A46BD66173C}"/>
              </a:ext>
            </a:extLst>
          </p:cNvPr>
          <p:cNvSpPr>
            <a:spLocks noGrp="1"/>
          </p:cNvSpPr>
          <p:nvPr>
            <p:ph type="sldNum" sz="quarter" idx="4"/>
          </p:nvPr>
        </p:nvSpPr>
        <p:spPr/>
        <p:txBody>
          <a:bodyPr rtlCol="0" anchor="ctr">
            <a:normAutofit/>
          </a:bodyPr>
          <a:lstStyle>
            <a:defPPr>
              <a:defRPr lang="de-DE"/>
            </a:defPPr>
          </a:lstStyle>
          <a:p>
            <a:pPr rtl="0">
              <a:spcAft>
                <a:spcPts val="600"/>
              </a:spcAft>
            </a:pPr>
            <a:fld id="{B5CEABB6-07DC-46E8-9B57-56EC44A396E5}" type="slidenum">
              <a:rPr lang="de-DE" smtClean="0"/>
              <a:pPr rtl="0">
                <a:spcAft>
                  <a:spcPts val="600"/>
                </a:spcAft>
              </a:pPr>
              <a:t>7</a:t>
            </a:fld>
            <a:endParaRPr lang="de-DE" dirty="0"/>
          </a:p>
        </p:txBody>
      </p:sp>
      <p:pic>
        <p:nvPicPr>
          <p:cNvPr id="8" name="Grafik 7">
            <a:extLst>
              <a:ext uri="{FF2B5EF4-FFF2-40B4-BE49-F238E27FC236}">
                <a16:creationId xmlns:a16="http://schemas.microsoft.com/office/drawing/2014/main" id="{046B921D-374E-4C4E-3822-9109C33DBEF4}"/>
              </a:ext>
            </a:extLst>
          </p:cNvPr>
          <p:cNvPicPr>
            <a:picLocks noChangeAspect="1"/>
          </p:cNvPicPr>
          <p:nvPr/>
        </p:nvPicPr>
        <p:blipFill>
          <a:blip r:embed="rId3"/>
          <a:stretch>
            <a:fillRect/>
          </a:stretch>
        </p:blipFill>
        <p:spPr>
          <a:xfrm>
            <a:off x="923545" y="1100103"/>
            <a:ext cx="6163054" cy="5146151"/>
          </a:xfrm>
          <a:prstGeom prst="rect">
            <a:avLst/>
          </a:prstGeom>
          <a:noFill/>
        </p:spPr>
      </p:pic>
      <p:pic>
        <p:nvPicPr>
          <p:cNvPr id="5" name="Grafik 4" descr="Ein Bild, das Text, Screenshot, Zahl, Karte enthält.&#10;&#10;KI-generierte Inhalte können fehlerhaft sein.">
            <a:extLst>
              <a:ext uri="{FF2B5EF4-FFF2-40B4-BE49-F238E27FC236}">
                <a16:creationId xmlns:a16="http://schemas.microsoft.com/office/drawing/2014/main" id="{79866010-10E8-9E2D-58F1-E2CEB1C3196A}"/>
              </a:ext>
            </a:extLst>
          </p:cNvPr>
          <p:cNvPicPr>
            <a:picLocks noChangeAspect="1"/>
          </p:cNvPicPr>
          <p:nvPr/>
        </p:nvPicPr>
        <p:blipFill>
          <a:blip r:embed="rId4"/>
          <a:stretch>
            <a:fillRect/>
          </a:stretch>
        </p:blipFill>
        <p:spPr>
          <a:xfrm>
            <a:off x="7757929" y="795721"/>
            <a:ext cx="2848338" cy="5754914"/>
          </a:xfrm>
          <a:prstGeom prst="rect">
            <a:avLst/>
          </a:prstGeom>
        </p:spPr>
      </p:pic>
    </p:spTree>
    <p:extLst>
      <p:ext uri="{BB962C8B-B14F-4D97-AF65-F5344CB8AC3E}">
        <p14:creationId xmlns:p14="http://schemas.microsoft.com/office/powerpoint/2010/main" val="1508499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16C567-32A3-7F7F-33F5-280BE8AABF7F}"/>
              </a:ext>
            </a:extLst>
          </p:cNvPr>
          <p:cNvSpPr>
            <a:spLocks noGrp="1"/>
          </p:cNvSpPr>
          <p:nvPr>
            <p:ph type="title"/>
          </p:nvPr>
        </p:nvSpPr>
        <p:spPr/>
        <p:txBody>
          <a:bodyPr/>
          <a:lstStyle/>
          <a:p>
            <a:r>
              <a:rPr lang="de-DE" dirty="0" err="1"/>
              <a:t>What</a:t>
            </a:r>
            <a:r>
              <a:rPr lang="de-DE" dirty="0"/>
              <a:t> Sets </a:t>
            </a:r>
            <a:r>
              <a:rPr lang="de-DE" dirty="0" err="1"/>
              <a:t>Us</a:t>
            </a:r>
            <a:r>
              <a:rPr lang="de-DE" dirty="0"/>
              <a:t> Apart</a:t>
            </a:r>
          </a:p>
        </p:txBody>
      </p:sp>
      <p:sp>
        <p:nvSpPr>
          <p:cNvPr id="3" name="Inhaltsplatzhalter 2">
            <a:extLst>
              <a:ext uri="{FF2B5EF4-FFF2-40B4-BE49-F238E27FC236}">
                <a16:creationId xmlns:a16="http://schemas.microsoft.com/office/drawing/2014/main" id="{4A9FCE64-6A0A-8609-93DA-EDAEC1D4BD69}"/>
              </a:ext>
            </a:extLst>
          </p:cNvPr>
          <p:cNvSpPr>
            <a:spLocks noGrp="1"/>
          </p:cNvSpPr>
          <p:nvPr>
            <p:ph sz="quarter" idx="10"/>
          </p:nvPr>
        </p:nvSpPr>
        <p:spPr/>
        <p:txBody>
          <a:bodyPr/>
          <a:lstStyle/>
          <a:p>
            <a:r>
              <a:rPr lang="en-US" b="1" dirty="0"/>
              <a:t>Scalable &amp; Cost-Efficient: </a:t>
            </a:r>
            <a:r>
              <a:rPr lang="en-US" dirty="0"/>
              <a:t>Easy to deploy, affordable to expand</a:t>
            </a:r>
          </a:p>
          <a:p>
            <a:r>
              <a:rPr lang="en-US" b="1" dirty="0"/>
              <a:t>Positive Reinforcement System: </a:t>
            </a:r>
            <a:r>
              <a:rPr lang="en-US" dirty="0"/>
              <a:t>Rewards good driving instead of punishing mistakes</a:t>
            </a:r>
          </a:p>
          <a:p>
            <a:r>
              <a:rPr lang="en-US" b="1" dirty="0"/>
              <a:t>Unified Urban Platform: </a:t>
            </a:r>
            <a:r>
              <a:rPr lang="en-US" dirty="0"/>
              <a:t>Connects traffic, parking, and safety in one system</a:t>
            </a:r>
          </a:p>
          <a:p>
            <a:r>
              <a:rPr lang="en-US" b="1" dirty="0"/>
              <a:t>Predictive Intelligence: </a:t>
            </a:r>
            <a:r>
              <a:rPr lang="en-US" dirty="0"/>
              <a:t>Simulates city changes before they happen</a:t>
            </a:r>
            <a:endParaRPr lang="de-DE" dirty="0"/>
          </a:p>
        </p:txBody>
      </p:sp>
      <p:sp>
        <p:nvSpPr>
          <p:cNvPr id="4" name="Foliennummernplatzhalter 3">
            <a:extLst>
              <a:ext uri="{FF2B5EF4-FFF2-40B4-BE49-F238E27FC236}">
                <a16:creationId xmlns:a16="http://schemas.microsoft.com/office/drawing/2014/main" id="{7E38D330-E33A-B365-75D8-65FB40796021}"/>
              </a:ext>
            </a:extLst>
          </p:cNvPr>
          <p:cNvSpPr>
            <a:spLocks noGrp="1"/>
          </p:cNvSpPr>
          <p:nvPr>
            <p:ph type="sldNum" sz="quarter" idx="4"/>
          </p:nvPr>
        </p:nvSpPr>
        <p:spPr/>
        <p:txBody>
          <a:bodyPr/>
          <a:lstStyle/>
          <a:p>
            <a:pPr rtl="0"/>
            <a:fld id="{B5CEABB6-07DC-46E8-9B57-56EC44A396E5}" type="slidenum">
              <a:rPr lang="de-DE" smtClean="0"/>
              <a:pPr rtl="0"/>
              <a:t>8</a:t>
            </a:fld>
            <a:endParaRPr lang="de-DE" dirty="0"/>
          </a:p>
        </p:txBody>
      </p:sp>
    </p:spTree>
    <p:extLst>
      <p:ext uri="{BB962C8B-B14F-4D97-AF65-F5344CB8AC3E}">
        <p14:creationId xmlns:p14="http://schemas.microsoft.com/office/powerpoint/2010/main" val="2488702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5E73A67-0D46-B3EB-A3B6-B2A0CAFABB8C}"/>
              </a:ext>
            </a:extLst>
          </p:cNvPr>
          <p:cNvSpPr>
            <a:spLocks noGrp="1"/>
          </p:cNvSpPr>
          <p:nvPr>
            <p:ph type="title"/>
          </p:nvPr>
        </p:nvSpPr>
        <p:spPr>
          <a:xfrm>
            <a:off x="914398" y="365125"/>
            <a:ext cx="10439401" cy="1617017"/>
          </a:xfrm>
        </p:spPr>
        <p:txBody>
          <a:bodyPr anchor="ctr">
            <a:normAutofit/>
          </a:bodyPr>
          <a:lstStyle/>
          <a:p>
            <a:r>
              <a:rPr lang="de-DE" dirty="0"/>
              <a:t>The Pricing</a:t>
            </a:r>
          </a:p>
        </p:txBody>
      </p:sp>
      <p:sp>
        <p:nvSpPr>
          <p:cNvPr id="6" name="Inhaltsplatzhalter 5">
            <a:extLst>
              <a:ext uri="{FF2B5EF4-FFF2-40B4-BE49-F238E27FC236}">
                <a16:creationId xmlns:a16="http://schemas.microsoft.com/office/drawing/2014/main" id="{A0EAB88A-5571-8ECE-8A0A-2BD2EEF4ADCF}"/>
              </a:ext>
            </a:extLst>
          </p:cNvPr>
          <p:cNvSpPr>
            <a:spLocks noGrp="1"/>
          </p:cNvSpPr>
          <p:nvPr>
            <p:ph sz="quarter" idx="10"/>
          </p:nvPr>
        </p:nvSpPr>
        <p:spPr>
          <a:xfrm>
            <a:off x="914398" y="2042849"/>
            <a:ext cx="3310129" cy="2772302"/>
          </a:xfrm>
        </p:spPr>
        <p:txBody>
          <a:bodyPr>
            <a:normAutofit lnSpcReduction="10000"/>
          </a:bodyPr>
          <a:lstStyle/>
          <a:p>
            <a:pPr marL="0" indent="0">
              <a:buNone/>
            </a:pPr>
            <a:r>
              <a:rPr lang="en-US" dirty="0"/>
              <a:t>Hardware Kit: </a:t>
            </a:r>
          </a:p>
          <a:p>
            <a:r>
              <a:rPr lang="de-DE" b="0" dirty="0"/>
              <a:t>Raspberry Pi 4 </a:t>
            </a:r>
          </a:p>
          <a:p>
            <a:r>
              <a:rPr lang="de-DE" b="0" dirty="0" err="1"/>
              <a:t>Camera</a:t>
            </a:r>
            <a:r>
              <a:rPr lang="de-DE" b="0" dirty="0"/>
              <a:t> Module</a:t>
            </a:r>
          </a:p>
          <a:p>
            <a:pPr marL="0" indent="0">
              <a:buNone/>
            </a:pPr>
            <a:r>
              <a:rPr lang="de-DE" dirty="0"/>
              <a:t>Installation </a:t>
            </a:r>
            <a:r>
              <a:rPr lang="de-DE" dirty="0" err="1"/>
              <a:t>Recommandation</a:t>
            </a:r>
            <a:r>
              <a:rPr lang="de-DE" dirty="0"/>
              <a:t>:</a:t>
            </a:r>
          </a:p>
          <a:p>
            <a:r>
              <a:rPr lang="de-DE" b="0" dirty="0"/>
              <a:t>1 Kit per Crossing</a:t>
            </a:r>
          </a:p>
          <a:p>
            <a:r>
              <a:rPr lang="de-DE" b="0" dirty="0"/>
              <a:t>1 Kit </a:t>
            </a:r>
            <a:r>
              <a:rPr lang="de-DE" b="0" dirty="0" err="1"/>
              <a:t>for</a:t>
            </a:r>
            <a:r>
              <a:rPr lang="de-DE" b="0" dirty="0"/>
              <a:t> 25m </a:t>
            </a:r>
            <a:r>
              <a:rPr lang="de-DE" b="0" dirty="0" err="1"/>
              <a:t>of</a:t>
            </a:r>
            <a:r>
              <a:rPr lang="de-DE" b="0" dirty="0"/>
              <a:t> </a:t>
            </a:r>
            <a:r>
              <a:rPr lang="de-DE" b="0" dirty="0" err="1"/>
              <a:t>road</a:t>
            </a:r>
            <a:endParaRPr lang="de-DE" b="0" dirty="0"/>
          </a:p>
          <a:p>
            <a:pPr marL="0" indent="0">
              <a:buNone/>
            </a:pPr>
            <a:endParaRPr lang="de-DE" dirty="0"/>
          </a:p>
        </p:txBody>
      </p:sp>
      <p:sp>
        <p:nvSpPr>
          <p:cNvPr id="4" name="Foliennummernplatzhalter 3">
            <a:extLst>
              <a:ext uri="{FF2B5EF4-FFF2-40B4-BE49-F238E27FC236}">
                <a16:creationId xmlns:a16="http://schemas.microsoft.com/office/drawing/2014/main" id="{31A90BA8-761F-C119-457E-A20B8128930F}"/>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9</a:t>
            </a:fld>
            <a:endParaRPr lang="de-DE"/>
          </a:p>
        </p:txBody>
      </p:sp>
      <p:graphicFrame>
        <p:nvGraphicFramePr>
          <p:cNvPr id="8" name="Tabellenplatzhalter 7">
            <a:extLst>
              <a:ext uri="{FF2B5EF4-FFF2-40B4-BE49-F238E27FC236}">
                <a16:creationId xmlns:a16="http://schemas.microsoft.com/office/drawing/2014/main" id="{17D2580B-A0D5-F55D-071D-93B614D98BB1}"/>
              </a:ext>
            </a:extLst>
          </p:cNvPr>
          <p:cNvGraphicFramePr>
            <a:graphicFrameLocks/>
          </p:cNvGraphicFramePr>
          <p:nvPr>
            <p:extLst>
              <p:ext uri="{D42A27DB-BD31-4B8C-83A1-F6EECF244321}">
                <p14:modId xmlns:p14="http://schemas.microsoft.com/office/powerpoint/2010/main" val="2901071856"/>
              </p:ext>
            </p:extLst>
          </p:nvPr>
        </p:nvGraphicFramePr>
        <p:xfrm>
          <a:off x="4602309" y="1750851"/>
          <a:ext cx="6751490" cy="3356298"/>
        </p:xfrm>
        <a:graphic>
          <a:graphicData uri="http://schemas.openxmlformats.org/drawingml/2006/table">
            <a:tbl>
              <a:tblPr firstRow="1" bandRow="1">
                <a:tableStyleId>{5C22544A-7EE6-4342-B048-85BDC9FD1C3A}</a:tableStyleId>
              </a:tblPr>
              <a:tblGrid>
                <a:gridCol w="5240718">
                  <a:extLst>
                    <a:ext uri="{9D8B030D-6E8A-4147-A177-3AD203B41FA5}">
                      <a16:colId xmlns:a16="http://schemas.microsoft.com/office/drawing/2014/main" val="3468440142"/>
                    </a:ext>
                  </a:extLst>
                </a:gridCol>
                <a:gridCol w="1510772">
                  <a:extLst>
                    <a:ext uri="{9D8B030D-6E8A-4147-A177-3AD203B41FA5}">
                      <a16:colId xmlns:a16="http://schemas.microsoft.com/office/drawing/2014/main" val="4168825982"/>
                    </a:ext>
                  </a:extLst>
                </a:gridCol>
              </a:tblGrid>
              <a:tr h="553789">
                <a:tc>
                  <a:txBody>
                    <a:bodyPr/>
                    <a:lstStyle/>
                    <a:p>
                      <a:r>
                        <a:rPr lang="de-DE" sz="2500" dirty="0" err="1"/>
                        <a:t>Component</a:t>
                      </a:r>
                      <a:endParaRPr lang="de-DE" sz="2500" dirty="0"/>
                    </a:p>
                  </a:txBody>
                  <a:tcPr marL="125861" marR="125861" marT="62931" marB="62931"/>
                </a:tc>
                <a:tc>
                  <a:txBody>
                    <a:bodyPr/>
                    <a:lstStyle/>
                    <a:p>
                      <a:pPr algn="r"/>
                      <a:r>
                        <a:rPr lang="de-DE" sz="2500"/>
                        <a:t>Cost</a:t>
                      </a:r>
                    </a:p>
                  </a:txBody>
                  <a:tcPr marL="125861" marR="125861" marT="62931" marB="62931"/>
                </a:tc>
                <a:extLst>
                  <a:ext uri="{0D108BD9-81ED-4DB2-BD59-A6C34878D82A}">
                    <a16:rowId xmlns:a16="http://schemas.microsoft.com/office/drawing/2014/main" val="1140468697"/>
                  </a:ext>
                </a:extLst>
              </a:tr>
              <a:tr h="595743">
                <a:tc>
                  <a:txBody>
                    <a:bodyPr/>
                    <a:lstStyle/>
                    <a:p>
                      <a:r>
                        <a:rPr lang="de-DE" sz="2800"/>
                        <a:t>Hardware Kit (incl. Installation)</a:t>
                      </a:r>
                    </a:p>
                  </a:txBody>
                  <a:tcPr marL="125861" marR="125861" marT="62931" marB="62931"/>
                </a:tc>
                <a:tc>
                  <a:txBody>
                    <a:bodyPr/>
                    <a:lstStyle/>
                    <a:p>
                      <a:pPr algn="r"/>
                      <a:r>
                        <a:rPr lang="de-DE" sz="2800"/>
                        <a:t>1.000€</a:t>
                      </a:r>
                    </a:p>
                  </a:txBody>
                  <a:tcPr marL="125861" marR="125861" marT="62931" marB="62931"/>
                </a:tc>
                <a:extLst>
                  <a:ext uri="{0D108BD9-81ED-4DB2-BD59-A6C34878D82A}">
                    <a16:rowId xmlns:a16="http://schemas.microsoft.com/office/drawing/2014/main" val="1160326918"/>
                  </a:ext>
                </a:extLst>
              </a:tr>
              <a:tr h="1015280">
                <a:tc>
                  <a:txBody>
                    <a:bodyPr/>
                    <a:lstStyle/>
                    <a:p>
                      <a:r>
                        <a:rPr lang="de-DE" sz="2800" dirty="0"/>
                        <a:t>Monthly Hardware Maintenance Fee (per Kit)</a:t>
                      </a:r>
                    </a:p>
                  </a:txBody>
                  <a:tcPr marL="125861" marR="125861" marT="62931" marB="62931"/>
                </a:tc>
                <a:tc>
                  <a:txBody>
                    <a:bodyPr/>
                    <a:lstStyle/>
                    <a:p>
                      <a:pPr algn="r"/>
                      <a:r>
                        <a:rPr lang="de-DE" sz="2800" dirty="0"/>
                        <a:t>5€</a:t>
                      </a:r>
                    </a:p>
                  </a:txBody>
                  <a:tcPr marL="125861" marR="125861" marT="62931" marB="62931"/>
                </a:tc>
                <a:extLst>
                  <a:ext uri="{0D108BD9-81ED-4DB2-BD59-A6C34878D82A}">
                    <a16:rowId xmlns:a16="http://schemas.microsoft.com/office/drawing/2014/main" val="4086428971"/>
                  </a:ext>
                </a:extLst>
              </a:tr>
              <a:tr h="595743">
                <a:tc>
                  <a:txBody>
                    <a:bodyPr/>
                    <a:lstStyle/>
                    <a:p>
                      <a:r>
                        <a:rPr lang="de-DE" sz="2800" dirty="0"/>
                        <a:t>Monthly SaaS Fee (Base)</a:t>
                      </a:r>
                    </a:p>
                  </a:txBody>
                  <a:tcPr marL="125861" marR="125861" marT="62931" marB="62931"/>
                </a:tc>
                <a:tc>
                  <a:txBody>
                    <a:bodyPr/>
                    <a:lstStyle/>
                    <a:p>
                      <a:pPr algn="r"/>
                      <a:r>
                        <a:rPr lang="de-DE" sz="2800"/>
                        <a:t>1.000€</a:t>
                      </a:r>
                    </a:p>
                  </a:txBody>
                  <a:tcPr marL="125861" marR="125861" marT="62931" marB="62931"/>
                </a:tc>
                <a:extLst>
                  <a:ext uri="{0D108BD9-81ED-4DB2-BD59-A6C34878D82A}">
                    <a16:rowId xmlns:a16="http://schemas.microsoft.com/office/drawing/2014/main" val="3796051871"/>
                  </a:ext>
                </a:extLst>
              </a:tr>
              <a:tr h="595743">
                <a:tc>
                  <a:txBody>
                    <a:bodyPr/>
                    <a:lstStyle/>
                    <a:p>
                      <a:r>
                        <a:rPr lang="de-DE" sz="2800" dirty="0"/>
                        <a:t>Monthly SaaS Fee (per Kit)</a:t>
                      </a:r>
                    </a:p>
                  </a:txBody>
                  <a:tcPr marL="125861" marR="125861" marT="62931" marB="62931"/>
                </a:tc>
                <a:tc>
                  <a:txBody>
                    <a:bodyPr/>
                    <a:lstStyle/>
                    <a:p>
                      <a:pPr algn="r"/>
                      <a:r>
                        <a:rPr lang="de-DE" sz="2800" dirty="0"/>
                        <a:t>15€</a:t>
                      </a:r>
                    </a:p>
                  </a:txBody>
                  <a:tcPr marL="125861" marR="125861" marT="62931" marB="62931"/>
                </a:tc>
                <a:extLst>
                  <a:ext uri="{0D108BD9-81ED-4DB2-BD59-A6C34878D82A}">
                    <a16:rowId xmlns:a16="http://schemas.microsoft.com/office/drawing/2014/main" val="3903835262"/>
                  </a:ext>
                </a:extLst>
              </a:tr>
            </a:tbl>
          </a:graphicData>
        </a:graphic>
      </p:graphicFrame>
    </p:spTree>
    <p:extLst>
      <p:ext uri="{BB962C8B-B14F-4D97-AF65-F5344CB8AC3E}">
        <p14:creationId xmlns:p14="http://schemas.microsoft.com/office/powerpoint/2010/main" val="827978562"/>
      </p:ext>
    </p:extLst>
  </p:cSld>
  <p:clrMapOvr>
    <a:masterClrMapping/>
  </p:clrMapOvr>
</p:sld>
</file>

<file path=ppt/theme/theme1.xml><?xml version="1.0" encoding="utf-8"?>
<a:theme xmlns:a="http://schemas.openxmlformats.org/drawingml/2006/main" name="Benutzerdefinier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10_TF22318419_Win32" id="{C749F05C-A5EF-495F-B259-903DDCF7041F}" vid="{DABB12BF-E318-4EB1-BC0E-40AA0F2FD2E3}"/>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Verkaufspräsentation für Minimalisten</Template>
  <TotalTime>0</TotalTime>
  <Words>1174</Words>
  <Application>Microsoft Office PowerPoint</Application>
  <PresentationFormat>Breitbild</PresentationFormat>
  <Paragraphs>125</Paragraphs>
  <Slides>9</Slides>
  <Notes>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9</vt:i4>
      </vt:variant>
    </vt:vector>
  </HeadingPairs>
  <TitlesOfParts>
    <vt:vector size="13" baseType="lpstr">
      <vt:lpstr>Arial</vt:lpstr>
      <vt:lpstr>Calibri</vt:lpstr>
      <vt:lpstr>Tenorite</vt:lpstr>
      <vt:lpstr>Benutzerdefiniert</vt:lpstr>
      <vt:lpstr>Smart Mobility: Traffic &amp; Parking Management</vt:lpstr>
      <vt:lpstr>The Problems</vt:lpstr>
      <vt:lpstr>Our Target Group </vt:lpstr>
      <vt:lpstr>Unique Value Proposition </vt:lpstr>
      <vt:lpstr>Our Solution:  City Administration &amp; Planning Office</vt:lpstr>
      <vt:lpstr>Our Solution: End-User (Drivers)</vt:lpstr>
      <vt:lpstr>The Web Draft </vt:lpstr>
      <vt:lpstr>What Sets Us Apart</vt:lpstr>
      <vt:lpstr>The Pricing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Leander Lohaus</dc:creator>
  <cp:lastModifiedBy>Leander Lohaus</cp:lastModifiedBy>
  <cp:revision>8</cp:revision>
  <dcterms:created xsi:type="dcterms:W3CDTF">2025-11-01T10:39:47Z</dcterms:created>
  <dcterms:modified xsi:type="dcterms:W3CDTF">2025-11-07T08:07:20Z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